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641" r:id="rId3"/>
    <p:sldId id="380" r:id="rId4"/>
    <p:sldId id="381" r:id="rId5"/>
    <p:sldId id="382" r:id="rId6"/>
    <p:sldId id="392" r:id="rId7"/>
    <p:sldId id="553" r:id="rId8"/>
    <p:sldId id="524" r:id="rId9"/>
    <p:sldId id="526" r:id="rId10"/>
    <p:sldId id="649" r:id="rId11"/>
    <p:sldId id="648" r:id="rId12"/>
    <p:sldId id="650" r:id="rId13"/>
    <p:sldId id="642" r:id="rId14"/>
    <p:sldId id="651" r:id="rId15"/>
    <p:sldId id="658" r:id="rId16"/>
    <p:sldId id="643" r:id="rId17"/>
    <p:sldId id="652" r:id="rId18"/>
    <p:sldId id="653" r:id="rId19"/>
    <p:sldId id="646" r:id="rId20"/>
    <p:sldId id="531" r:id="rId21"/>
    <p:sldId id="525" r:id="rId22"/>
    <p:sldId id="639" r:id="rId23"/>
    <p:sldId id="532" r:id="rId24"/>
    <p:sldId id="538" r:id="rId25"/>
    <p:sldId id="541" r:id="rId26"/>
    <p:sldId id="657" r:id="rId27"/>
    <p:sldId id="537" r:id="rId28"/>
    <p:sldId id="640" r:id="rId29"/>
    <p:sldId id="522" r:id="rId30"/>
    <p:sldId id="530" r:id="rId31"/>
    <p:sldId id="540" r:id="rId32"/>
    <p:sldId id="566" r:id="rId33"/>
    <p:sldId id="567" r:id="rId34"/>
    <p:sldId id="568" r:id="rId35"/>
    <p:sldId id="572" r:id="rId36"/>
    <p:sldId id="536" r:id="rId37"/>
    <p:sldId id="573" r:id="rId38"/>
    <p:sldId id="655" r:id="rId39"/>
    <p:sldId id="656" r:id="rId40"/>
    <p:sldId id="539" r:id="rId41"/>
    <p:sldId id="636" r:id="rId42"/>
    <p:sldId id="552" r:id="rId43"/>
    <p:sldId id="546" r:id="rId44"/>
    <p:sldId id="547" r:id="rId45"/>
    <p:sldId id="555" r:id="rId46"/>
    <p:sldId id="554" r:id="rId47"/>
    <p:sldId id="613" r:id="rId48"/>
    <p:sldId id="64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702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63CE-7C94-4748-A643-5BDD7CF83516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131EB-312E-874F-AED7-189E7EF4D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9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CA87-931C-E1FC-26A4-BF8F6E746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8E305-0235-635B-338C-98200FCDA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B5F4-088C-4D92-2A51-DB18042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80C98-BEEB-8C42-8B93-150F3558F41F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870C-415C-3AC1-B5F9-55D0BA35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70064-BF91-CF37-39DC-DAF21A56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ECF2-F93B-2327-957D-A7BCE76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7E1BA-A36E-0E8F-9B94-4105818E2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DEF88-BFC9-4F3E-EE88-0A2FB3C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29FDC-CBC7-D740-AD72-C4566D1A5EE3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154E-2885-DCAE-E905-2C30917A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41B-FF21-2E2A-5DBE-76A1CCA4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0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0AECF-DA4F-25CD-2A37-DB6E07411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BF42C-8824-48BC-1862-2B3BD1A89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66D-6664-C678-1377-27680BF8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A9CAE-3C91-1346-AA76-C7A4342F9270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50AB-5079-7F02-3D64-C0BA0F1F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A7FF-81FD-D506-10F6-D7BA33AD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CACC-D597-029A-79C0-DAC8E13D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78CB-177D-1B35-4BB1-DA204983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63FF-F655-676B-4AF0-E0936E00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2C3F5-F0D2-3445-AC2B-454C53C001CF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CCE8-2A6C-078A-0325-2D44262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3279-09D8-F8FE-6160-FB2F2D6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121E-E0AB-747E-B55A-1F8D1ECF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05BA-EA60-2D18-B020-0E86EF3E3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B5476-63AC-A06E-DD62-CD3A2046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DAD3D-2C93-8648-81CA-8A7F1810E45B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EF01-74F0-470C-743D-F8CFBF95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99F-141C-A28F-0BFE-4A60647A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0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250C-802E-4C42-CFF3-5952387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7EA0-523A-78EB-A43A-3CEE9BBE1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F890C-1B68-1501-D6AF-F2EAC5DA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B47E5-949D-3961-BB37-4254C460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2FDFF-5C16-B842-A32D-BD88BFD8DE58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5F54E-138C-5D64-D3B2-09A910AE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0D017-6E34-8A88-48FE-443ABA98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4D25-E08D-D768-98EC-B422A7B3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48AA-9F52-3739-FD9F-FA7B6127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BB270-DA81-21D5-6FD9-77E5B3DB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BAAE3-7DCB-AFDC-3DD5-71CE9825B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B5288-0E98-6C07-E237-1FCB366E5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82CA1-CCC6-6949-C0ED-F3DCE93E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FCC4B-6DEA-4247-9DF2-0A84A448F290}" type="datetime1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2EECA-E81E-FA57-6232-7EBF9EF2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798A9-74CA-0CF6-4B7F-6D66DD6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420-4E87-D98F-9A78-81CF6283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8D270-861F-A35C-7001-9CCA3E1F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EF54-E287-8C46-A3AF-0EE8019E6443}" type="datetime1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32A2D-A0D9-15CB-6EDC-0D8B1D64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582E7-5F2F-526E-727C-68AC64D6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F7A2D-ECC7-2749-C287-DB211D76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835C3-EA8D-4E48-8458-F1760F3B7B4C}" type="datetime1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21C52-194F-669E-AE1B-9184F90E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21F3B-7436-7A3B-DC41-F0302A10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7768-6D9B-4A07-6D19-CC88A2DA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E1A8-F128-34B9-8E50-D1FE8CB1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983E2-B8FD-CF61-C7CB-888B1C52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67E3-DAB2-7B75-5AA1-B3A21539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989E-56B2-934E-8D8C-6E518D5CF968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16396-6469-5A2F-898B-D8DECED9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D1E2D-5841-B332-1FD2-87FB11BF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85DB-ADBD-5B38-56A2-6131EEC6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F982F-3CBF-44D9-06C6-A4F06B290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777F1-155E-AB76-B1B1-1D0A051D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E658A-393A-32D2-DFDD-EEE34285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2D90D-5F16-5A42-92EC-6966E15CB4F8}" type="datetime1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679CE-8F81-3BDD-07E1-B9AD9322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47AC-744F-28D4-F05A-EBAEC75A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6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A3C55-C086-A0C1-6497-B0F8D978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C420C-0F96-5C77-4C8E-1B83ED77B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64F8-4FB9-9536-06B5-2C96BBD1D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24F57-D5C3-DE42-BB33-8730640FE818}" type="datetime1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4A03-EB03-E5D0-1DFF-138BF776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EBD0-014E-E429-D6FE-9A1D096C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47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E59C4BF-6124-A61F-E65A-13F01A86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910" t="17781" r="7716" b="17032"/>
          <a:stretch/>
        </p:blipFill>
        <p:spPr>
          <a:xfrm>
            <a:off x="1762912" y="0"/>
            <a:ext cx="8666168" cy="6858000"/>
          </a:xfrm>
          <a:prstGeom prst="rect">
            <a:avLst/>
          </a:prstGeom>
        </p:spPr>
      </p:pic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3FD63635-C79F-E1B7-E05A-76B5B12A1974}"/>
              </a:ext>
            </a:extLst>
          </p:cNvPr>
          <p:cNvSpPr/>
          <p:nvPr/>
        </p:nvSpPr>
        <p:spPr>
          <a:xfrm>
            <a:off x="230798" y="2709850"/>
            <a:ext cx="11730397" cy="15489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E1650-61B8-5DF2-58E4-365AD043C9C8}"/>
              </a:ext>
            </a:extLst>
          </p:cNvPr>
          <p:cNvSpPr txBox="1"/>
          <p:nvPr/>
        </p:nvSpPr>
        <p:spPr>
          <a:xfrm>
            <a:off x="230798" y="2712826"/>
            <a:ext cx="11730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Practical Guide to Modeling with Higher-order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4141-373E-0412-4E41-EDD7C7ED6934}"/>
              </a:ext>
            </a:extLst>
          </p:cNvPr>
          <p:cNvSpPr txBox="1"/>
          <p:nvPr/>
        </p:nvSpPr>
        <p:spPr>
          <a:xfrm>
            <a:off x="4819364" y="3297601"/>
            <a:ext cx="255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Nicholas W. Landry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41253-5571-F4D8-477A-BDA49FE0DAE7}"/>
              </a:ext>
            </a:extLst>
          </p:cNvPr>
          <p:cNvSpPr txBox="1"/>
          <p:nvPr/>
        </p:nvSpPr>
        <p:spPr>
          <a:xfrm>
            <a:off x="4480488" y="3806201"/>
            <a:ext cx="322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University of Virginia</a:t>
            </a:r>
          </a:p>
        </p:txBody>
      </p:sp>
      <p:pic>
        <p:nvPicPr>
          <p:cNvPr id="3" name="Picture 2" descr="A black and orange logo&#10;&#10;Description automatically generated">
            <a:extLst>
              <a:ext uri="{FF2B5EF4-FFF2-40B4-BE49-F238E27FC236}">
                <a16:creationId xmlns:a16="http://schemas.microsoft.com/office/drawing/2014/main" id="{03454779-195C-5F7F-E5DE-03710FAAA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661" y="5633840"/>
            <a:ext cx="2079534" cy="1103227"/>
          </a:xfrm>
          <a:prstGeom prst="rect">
            <a:avLst/>
          </a:prstGeom>
        </p:spPr>
      </p:pic>
      <p:pic>
        <p:nvPicPr>
          <p:cNvPr id="11" name="Picture 2" descr="School Brand Resources — School of Data Science">
            <a:extLst>
              <a:ext uri="{FF2B5EF4-FFF2-40B4-BE49-F238E27FC236}">
                <a16:creationId xmlns:a16="http://schemas.microsoft.com/office/drawing/2014/main" id="{392A9B49-50BA-6441-4B3C-56593023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7" y="5633840"/>
            <a:ext cx="3335741" cy="11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14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D714-3027-1109-8FEB-F990150E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C743-6397-1366-4A3C-0A1AA71B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1918" cy="4351338"/>
          </a:xfrm>
        </p:spPr>
        <p:txBody>
          <a:bodyPr>
            <a:normAutofit/>
          </a:bodyPr>
          <a:lstStyle/>
          <a:p>
            <a:r>
              <a:rPr lang="en-US" dirty="0"/>
              <a:t>Each hyperedge</a:t>
            </a:r>
          </a:p>
          <a:p>
            <a:pPr lvl="1"/>
            <a:r>
              <a:rPr lang="en-US" dirty="0"/>
              <a:t>is a set, e.g., {1, 2, 3}</a:t>
            </a:r>
          </a:p>
          <a:p>
            <a:pPr lvl="1"/>
            <a:r>
              <a:rPr lang="en-US" dirty="0"/>
              <a:t>is a multiset for </a:t>
            </a:r>
            <a:r>
              <a:rPr lang="en-US" i="1" dirty="0"/>
              <a:t>loopy</a:t>
            </a:r>
            <a:r>
              <a:rPr lang="en-US" dirty="0"/>
              <a:t> hyperedges, e.g., {1, 1, 3}</a:t>
            </a:r>
          </a:p>
          <a:p>
            <a:r>
              <a:rPr lang="en-US" dirty="0"/>
              <a:t>The collection of hyperedges</a:t>
            </a:r>
          </a:p>
          <a:p>
            <a:pPr lvl="1"/>
            <a:r>
              <a:rPr lang="en-US" dirty="0"/>
              <a:t>is a set for </a:t>
            </a:r>
            <a:r>
              <a:rPr lang="en-US" i="1" dirty="0"/>
              <a:t>simple</a:t>
            </a:r>
            <a:r>
              <a:rPr lang="en-US" dirty="0"/>
              <a:t> hypergraphs, e.g., {{1, 2, 3}, {3, 4}}</a:t>
            </a:r>
          </a:p>
          <a:p>
            <a:pPr lvl="1"/>
            <a:r>
              <a:rPr lang="en-US" dirty="0"/>
              <a:t>a multiset for hypergraphs with </a:t>
            </a:r>
            <a:r>
              <a:rPr lang="en-US" dirty="0" err="1"/>
              <a:t>multiedges</a:t>
            </a:r>
            <a:r>
              <a:rPr lang="en-US" dirty="0"/>
              <a:t>, e.g., [{1, 2, 3}, {1, 2, 3}]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4BD83-9300-F8B3-6C3F-6FBF6B18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83BCB2-3ADE-6202-5710-71764068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754" t="15934" r="23606" b="14706"/>
          <a:stretch/>
        </p:blipFill>
        <p:spPr>
          <a:xfrm>
            <a:off x="7126940" y="1048930"/>
            <a:ext cx="4633763" cy="47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C635-9F96-9F21-D282-84396E0D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hypergraphs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435E2-58F7-FB3D-2998-D3AAAF51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581A5-06DF-1F86-B551-AA44B41B16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001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directed hyperedge represents incoming and outgoing interactions (think: chemical reactions, emails, etc.)</a:t>
            </a:r>
          </a:p>
          <a:p>
            <a:pPr lvl="1"/>
            <a:r>
              <a:rPr lang="en-US" dirty="0"/>
              <a:t>is an ordered pair: the </a:t>
            </a:r>
            <a:r>
              <a:rPr lang="en-US" i="1" dirty="0"/>
              <a:t>tail</a:t>
            </a:r>
            <a:r>
              <a:rPr lang="en-US" dirty="0"/>
              <a:t> and </a:t>
            </a:r>
            <a:r>
              <a:rPr lang="en-US" i="1" dirty="0"/>
              <a:t>head.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 </a:t>
            </a:r>
            <a:r>
              <a:rPr lang="en-US" dirty="0"/>
              <a:t>is the set of inputs, e.g., {1, 2, 3}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head </a:t>
            </a:r>
            <a:r>
              <a:rPr lang="en-US" dirty="0"/>
              <a:t>is the set of outputs, e.g., {3, 4, 5}</a:t>
            </a:r>
          </a:p>
          <a:p>
            <a:pPr lvl="1"/>
            <a:r>
              <a:rPr lang="en-US" dirty="0"/>
              <a:t>The head and tail can overlap.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C66674-4FC2-E5D0-A360-E994542E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74" t="15626" r="21765" b="13478"/>
          <a:stretch/>
        </p:blipFill>
        <p:spPr>
          <a:xfrm>
            <a:off x="7138352" y="1027906"/>
            <a:ext cx="5053648" cy="4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DDF7-A95E-CAF4-84CF-D0E401D6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4B86-7A05-7924-DD58-9DDE5849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A69B9-04C6-90BE-C14C-294BF9322D24}"/>
              </a:ext>
            </a:extLst>
          </p:cNvPr>
          <p:cNvSpPr txBox="1"/>
          <p:nvPr/>
        </p:nvSpPr>
        <p:spPr>
          <a:xfrm>
            <a:off x="755601" y="2828835"/>
            <a:ext cx="6461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bipartite network is a network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</a:t>
            </a:r>
            <a:r>
              <a:rPr lang="en-US" sz="2400" dirty="0"/>
              <a:t> of two different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edges</a:t>
            </a:r>
            <a:r>
              <a:rPr lang="en-US" sz="2400" dirty="0"/>
              <a:t> which connect nodes of different types (nodes of the same type cannot be connected)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E3CD9-FD87-B2BA-DCA0-894C2C2DF151}"/>
              </a:ext>
            </a:extLst>
          </p:cNvPr>
          <p:cNvCxnSpPr>
            <a:cxnSpLocks/>
          </p:cNvCxnSpPr>
          <p:nvPr/>
        </p:nvCxnSpPr>
        <p:spPr>
          <a:xfrm flipH="1" flipV="1">
            <a:off x="8055316" y="2325169"/>
            <a:ext cx="1622268" cy="66377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76338-81D7-EF92-D2A7-FAB8E29A766F}"/>
              </a:ext>
            </a:extLst>
          </p:cNvPr>
          <p:cNvCxnSpPr>
            <a:cxnSpLocks/>
          </p:cNvCxnSpPr>
          <p:nvPr/>
        </p:nvCxnSpPr>
        <p:spPr>
          <a:xfrm flipH="1">
            <a:off x="8077563" y="2988947"/>
            <a:ext cx="1600021" cy="1380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507B3-9495-6805-2A91-EE9B2EB52433}"/>
              </a:ext>
            </a:extLst>
          </p:cNvPr>
          <p:cNvCxnSpPr>
            <a:cxnSpLocks/>
          </p:cNvCxnSpPr>
          <p:nvPr/>
        </p:nvCxnSpPr>
        <p:spPr>
          <a:xfrm flipH="1">
            <a:off x="8077578" y="2988947"/>
            <a:ext cx="1600006" cy="92272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CCFC4-5B18-26A5-5A51-CD8CE4F19080}"/>
              </a:ext>
            </a:extLst>
          </p:cNvPr>
          <p:cNvCxnSpPr>
            <a:cxnSpLocks/>
          </p:cNvCxnSpPr>
          <p:nvPr/>
        </p:nvCxnSpPr>
        <p:spPr>
          <a:xfrm flipH="1" flipV="1">
            <a:off x="8077563" y="3899045"/>
            <a:ext cx="1596319" cy="3724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034E7-5ACE-C677-6527-7CF872317307}"/>
              </a:ext>
            </a:extLst>
          </p:cNvPr>
          <p:cNvCxnSpPr>
            <a:cxnSpLocks/>
          </p:cNvCxnSpPr>
          <p:nvPr/>
        </p:nvCxnSpPr>
        <p:spPr>
          <a:xfrm flipH="1">
            <a:off x="8070355" y="4271453"/>
            <a:ext cx="1603527" cy="41257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FBECB3-30F4-DEE9-D631-946B0F080D67}"/>
              </a:ext>
            </a:extLst>
          </p:cNvPr>
          <p:cNvSpPr/>
          <p:nvPr/>
        </p:nvSpPr>
        <p:spPr>
          <a:xfrm>
            <a:off x="7905489" y="215647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95097-07B4-C608-69FD-8513F6DA07D4}"/>
              </a:ext>
            </a:extLst>
          </p:cNvPr>
          <p:cNvSpPr/>
          <p:nvPr/>
        </p:nvSpPr>
        <p:spPr>
          <a:xfrm>
            <a:off x="7905489" y="449346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CA4BE-9881-8932-0720-94D3B9F98603}"/>
              </a:ext>
            </a:extLst>
          </p:cNvPr>
          <p:cNvSpPr/>
          <p:nvPr/>
        </p:nvSpPr>
        <p:spPr>
          <a:xfrm>
            <a:off x="7905489" y="293549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82B3BE-A517-6640-3CCE-9C27743958D1}"/>
              </a:ext>
            </a:extLst>
          </p:cNvPr>
          <p:cNvSpPr/>
          <p:nvPr/>
        </p:nvSpPr>
        <p:spPr>
          <a:xfrm>
            <a:off x="7905489" y="371444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7C8AF-CFE0-0242-8B53-D0D1AB74FC9B}"/>
              </a:ext>
            </a:extLst>
          </p:cNvPr>
          <p:cNvSpPr/>
          <p:nvPr/>
        </p:nvSpPr>
        <p:spPr>
          <a:xfrm>
            <a:off x="9431625" y="2804072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16B18C-39A1-4EAE-C34F-8487A2E11A5B}"/>
              </a:ext>
            </a:extLst>
          </p:cNvPr>
          <p:cNvSpPr/>
          <p:nvPr/>
        </p:nvSpPr>
        <p:spPr>
          <a:xfrm>
            <a:off x="9431625" y="409128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072C4-4DF0-D24F-6981-96BDD841808F}"/>
              </a:ext>
            </a:extLst>
          </p:cNvPr>
          <p:cNvSpPr txBox="1"/>
          <p:nvPr/>
        </p:nvSpPr>
        <p:spPr>
          <a:xfrm>
            <a:off x="7605294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1 nodes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8D5F2-9C32-8092-C8C3-09AE783C9A08}"/>
              </a:ext>
            </a:extLst>
          </p:cNvPr>
          <p:cNvSpPr txBox="1"/>
          <p:nvPr/>
        </p:nvSpPr>
        <p:spPr>
          <a:xfrm>
            <a:off x="9148948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2 nodes</a:t>
            </a:r>
          </a:p>
        </p:txBody>
      </p:sp>
    </p:spTree>
    <p:extLst>
      <p:ext uri="{BB962C8B-B14F-4D97-AF65-F5344CB8AC3E}">
        <p14:creationId xmlns:p14="http://schemas.microsoft.com/office/powerpoint/2010/main" val="126874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EA90-727F-EFBB-9D9D-44CC3930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E3EC-F3AB-889C-F378-301C8024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AB46C-19C0-A621-944A-F8F4420DA46B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When should we use higher-order networks to model?</a:t>
            </a:r>
          </a:p>
        </p:txBody>
      </p:sp>
    </p:spTree>
    <p:extLst>
      <p:ext uri="{BB962C8B-B14F-4D97-AF65-F5344CB8AC3E}">
        <p14:creationId xmlns:p14="http://schemas.microsoft.com/office/powerpoint/2010/main" val="12580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FE7FD-7275-7358-D6A5-E46568620011}"/>
              </a:ext>
            </a:extLst>
          </p:cNvPr>
          <p:cNvCxnSpPr>
            <a:cxnSpLocks/>
          </p:cNvCxnSpPr>
          <p:nvPr/>
        </p:nvCxnSpPr>
        <p:spPr>
          <a:xfrm>
            <a:off x="5860278" y="1870075"/>
            <a:ext cx="528484" cy="121479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4023A-4C1D-CE4D-601C-636EBD38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Intrinsically higher-order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4C31-AC35-8C63-2316-E4E8E8C4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Co-authorship networks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Chemical reactions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5DE8-5361-8B88-5B26-AE7314F6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129BE6-2B24-058C-FE5C-AFD1A326A346}"/>
              </a:ext>
            </a:extLst>
          </p:cNvPr>
          <p:cNvCxnSpPr>
            <a:cxnSpLocks/>
          </p:cNvCxnSpPr>
          <p:nvPr/>
        </p:nvCxnSpPr>
        <p:spPr>
          <a:xfrm flipH="1" flipV="1">
            <a:off x="5849935" y="1870075"/>
            <a:ext cx="1579925" cy="18238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BA6EA1-C47F-3F49-00B1-8B3A868C56E4}"/>
              </a:ext>
            </a:extLst>
          </p:cNvPr>
          <p:cNvCxnSpPr>
            <a:cxnSpLocks/>
          </p:cNvCxnSpPr>
          <p:nvPr/>
        </p:nvCxnSpPr>
        <p:spPr>
          <a:xfrm flipH="1">
            <a:off x="6379100" y="2052459"/>
            <a:ext cx="1051441" cy="10324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76699DB-D9D4-753F-9CA1-1AE03E1121D8}"/>
              </a:ext>
            </a:extLst>
          </p:cNvPr>
          <p:cNvSpPr/>
          <p:nvPr/>
        </p:nvSpPr>
        <p:spPr>
          <a:xfrm>
            <a:off x="5668232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7D038-0BA9-07FC-9746-22B15DF582CF}"/>
              </a:ext>
            </a:extLst>
          </p:cNvPr>
          <p:cNvSpPr/>
          <p:nvPr/>
        </p:nvSpPr>
        <p:spPr>
          <a:xfrm>
            <a:off x="6196716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DA5AB-3196-E86C-6C47-080F274BB898}"/>
              </a:ext>
            </a:extLst>
          </p:cNvPr>
          <p:cNvSpPr/>
          <p:nvPr/>
        </p:nvSpPr>
        <p:spPr>
          <a:xfrm>
            <a:off x="7248157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5856F-5A1A-9FA7-B1A8-AD908359B4E8}"/>
              </a:ext>
            </a:extLst>
          </p:cNvPr>
          <p:cNvSpPr/>
          <p:nvPr/>
        </p:nvSpPr>
        <p:spPr>
          <a:xfrm>
            <a:off x="9677584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AB02C-530B-6D92-4EDF-653BBD06F02A}"/>
              </a:ext>
            </a:extLst>
          </p:cNvPr>
          <p:cNvSpPr/>
          <p:nvPr/>
        </p:nvSpPr>
        <p:spPr>
          <a:xfrm>
            <a:off x="10206068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6CB3D2-2B84-2525-D567-C274F075E784}"/>
              </a:ext>
            </a:extLst>
          </p:cNvPr>
          <p:cNvSpPr/>
          <p:nvPr/>
        </p:nvSpPr>
        <p:spPr>
          <a:xfrm>
            <a:off x="11257509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1EE63-7029-E9B5-5839-1A479D9FFB85}"/>
              </a:ext>
            </a:extLst>
          </p:cNvPr>
          <p:cNvSpPr/>
          <p:nvPr/>
        </p:nvSpPr>
        <p:spPr>
          <a:xfrm>
            <a:off x="9318250" y="1169894"/>
            <a:ext cx="2505171" cy="2407024"/>
          </a:xfrm>
          <a:prstGeom prst="ellipse">
            <a:avLst/>
          </a:prstGeom>
          <a:solidFill>
            <a:schemeClr val="accent6">
              <a:alpha val="4998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Paper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CC720-68AF-6CC4-3BE9-2B14DAE5B8D2}"/>
              </a:ext>
            </a:extLst>
          </p:cNvPr>
          <p:cNvSpPr txBox="1"/>
          <p:nvPr/>
        </p:nvSpPr>
        <p:spPr>
          <a:xfrm>
            <a:off x="6868700" y="251998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8AC9E-3C11-D5F5-133F-32F13F973B4A}"/>
              </a:ext>
            </a:extLst>
          </p:cNvPr>
          <p:cNvSpPr txBox="1"/>
          <p:nvPr/>
        </p:nvSpPr>
        <p:spPr>
          <a:xfrm>
            <a:off x="6251354" y="1590437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CCD33F-F039-3A89-35A0-3148CE46791D}"/>
              </a:ext>
            </a:extLst>
          </p:cNvPr>
          <p:cNvSpPr txBox="1"/>
          <p:nvPr/>
        </p:nvSpPr>
        <p:spPr>
          <a:xfrm>
            <a:off x="5233230" y="237340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7074A-6490-7AFD-9BDE-A4DA4DB19014}"/>
              </a:ext>
            </a:extLst>
          </p:cNvPr>
          <p:cNvSpPr txBox="1"/>
          <p:nvPr/>
        </p:nvSpPr>
        <p:spPr>
          <a:xfrm>
            <a:off x="8256579" y="1565879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≠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9DB195-0E71-6DC1-0359-D5550AD544D4}"/>
              </a:ext>
            </a:extLst>
          </p:cNvPr>
          <p:cNvCxnSpPr>
            <a:cxnSpLocks/>
          </p:cNvCxnSpPr>
          <p:nvPr/>
        </p:nvCxnSpPr>
        <p:spPr>
          <a:xfrm>
            <a:off x="9129071" y="4635882"/>
            <a:ext cx="1116872" cy="8668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B6E250-04A0-0572-2CB1-79D3C371A54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129071" y="4603394"/>
            <a:ext cx="1102099" cy="1978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577F87-640D-4F3A-1079-12EFB1747D6E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9129071" y="4700381"/>
            <a:ext cx="1142272" cy="8629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E8A530-1252-93C8-27FD-41C6C43677A1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9127829" y="5586970"/>
            <a:ext cx="11033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57834128-100B-4C26-8169-3F506FBB0A45}"/>
              </a:ext>
            </a:extLst>
          </p:cNvPr>
          <p:cNvSpPr/>
          <p:nvPr/>
        </p:nvSpPr>
        <p:spPr>
          <a:xfrm>
            <a:off x="5965039" y="4707866"/>
            <a:ext cx="1391478" cy="457222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6F0743-27FC-C791-467B-BD4E5E95C115}"/>
              </a:ext>
            </a:extLst>
          </p:cNvPr>
          <p:cNvSpPr>
            <a:spLocks noChangeAspect="1"/>
          </p:cNvSpPr>
          <p:nvPr/>
        </p:nvSpPr>
        <p:spPr>
          <a:xfrm>
            <a:off x="5827261" y="4521041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4EFA36-5856-85BA-B906-535E41B3BFAB}"/>
              </a:ext>
            </a:extLst>
          </p:cNvPr>
          <p:cNvSpPr>
            <a:spLocks noChangeAspect="1"/>
          </p:cNvSpPr>
          <p:nvPr/>
        </p:nvSpPr>
        <p:spPr>
          <a:xfrm>
            <a:off x="7433225" y="550229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7A7C80-33DD-D98A-A163-9237F3F9B6A5}"/>
              </a:ext>
            </a:extLst>
          </p:cNvPr>
          <p:cNvSpPr>
            <a:spLocks noChangeAspect="1"/>
          </p:cNvSpPr>
          <p:nvPr/>
        </p:nvSpPr>
        <p:spPr>
          <a:xfrm>
            <a:off x="5668743" y="558697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A42371-588A-8BC9-179A-7D52157F81F3}"/>
              </a:ext>
            </a:extLst>
          </p:cNvPr>
          <p:cNvSpPr>
            <a:spLocks noChangeAspect="1"/>
          </p:cNvSpPr>
          <p:nvPr/>
        </p:nvSpPr>
        <p:spPr>
          <a:xfrm>
            <a:off x="7342082" y="45170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3902BCA-EFDF-6093-94E4-F6393C7E8D2B}"/>
              </a:ext>
            </a:extLst>
          </p:cNvPr>
          <p:cNvSpPr/>
          <p:nvPr/>
        </p:nvSpPr>
        <p:spPr>
          <a:xfrm flipV="1">
            <a:off x="5919827" y="5179656"/>
            <a:ext cx="1513398" cy="445229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/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blipFill>
                <a:blip r:embed="rId2"/>
                <a:stretch>
                  <a:fillRect l="-18333" r="-1833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29A12B37-D1EA-BE11-8D88-906BFD210507}"/>
              </a:ext>
            </a:extLst>
          </p:cNvPr>
          <p:cNvSpPr>
            <a:spLocks noChangeAspect="1"/>
          </p:cNvSpPr>
          <p:nvPr/>
        </p:nvSpPr>
        <p:spPr>
          <a:xfrm>
            <a:off x="8990669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EE480B-1E05-8AA4-AB48-A8C2AA9220F3}"/>
              </a:ext>
            </a:extLst>
          </p:cNvPr>
          <p:cNvSpPr>
            <a:spLocks noChangeAspect="1"/>
          </p:cNvSpPr>
          <p:nvPr/>
        </p:nvSpPr>
        <p:spPr>
          <a:xfrm>
            <a:off x="10231170" y="544981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808475-71F9-C771-43D7-0B857EE52FEE}"/>
              </a:ext>
            </a:extLst>
          </p:cNvPr>
          <p:cNvSpPr>
            <a:spLocks noChangeAspect="1"/>
          </p:cNvSpPr>
          <p:nvPr/>
        </p:nvSpPr>
        <p:spPr>
          <a:xfrm>
            <a:off x="8990669" y="543408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7DEA94-D164-BE40-7DB9-2E702E03B758}"/>
              </a:ext>
            </a:extLst>
          </p:cNvPr>
          <p:cNvSpPr>
            <a:spLocks noChangeAspect="1"/>
          </p:cNvSpPr>
          <p:nvPr/>
        </p:nvSpPr>
        <p:spPr>
          <a:xfrm>
            <a:off x="10231170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9B23D3-A9F7-E027-8ACA-33F0939EEDB5}"/>
              </a:ext>
            </a:extLst>
          </p:cNvPr>
          <p:cNvSpPr txBox="1"/>
          <p:nvPr/>
        </p:nvSpPr>
        <p:spPr>
          <a:xfrm>
            <a:off x="6101581" y="4090072"/>
            <a:ext cx="11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/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19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2C3C-15A6-FC34-BE0D-2B10A7FF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FBB81-565D-CBBF-EDEE-7ABCB65E3481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Activity: what are examples of intrinsically higher-order systems?</a:t>
            </a:r>
          </a:p>
        </p:txBody>
      </p:sp>
    </p:spTree>
    <p:extLst>
      <p:ext uri="{BB962C8B-B14F-4D97-AF65-F5344CB8AC3E}">
        <p14:creationId xmlns:p14="http://schemas.microsoft.com/office/powerpoint/2010/main" val="286952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B991-F013-3730-E9EF-E655F24D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4A0D1-250B-5B2A-2D5A-BE0C335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D3D46-C7DF-E271-9B36-D0EE5D04F3A0}"/>
              </a:ext>
            </a:extLst>
          </p:cNvPr>
          <p:cNvSpPr txBox="1"/>
          <p:nvPr/>
        </p:nvSpPr>
        <p:spPr>
          <a:xfrm>
            <a:off x="2223911" y="5892581"/>
            <a:ext cx="854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Leonie </a:t>
            </a:r>
            <a:r>
              <a:rPr lang="en-US" dirty="0" err="1"/>
              <a:t>Neuhäuser</a:t>
            </a:r>
            <a:r>
              <a:rPr lang="en-US" dirty="0"/>
              <a:t>, Andrew Mellor, and Renaud Lambiotte, “Multibody interactions and nonlinear consensus dynamics on networked systems” Phys. Rev. E 101, 032310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FCC64-7379-DF1C-EB16-720116F94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40550" y="2433568"/>
            <a:ext cx="2959100" cy="213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36F4E-8E3A-EC46-5D19-D69F70AAE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2"/>
          <a:stretch/>
        </p:blipFill>
        <p:spPr bwMode="auto">
          <a:xfrm>
            <a:off x="7632700" y="2433568"/>
            <a:ext cx="2959100" cy="19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86889-357E-2B12-055B-0B6EBD3B4B2B}"/>
              </a:ext>
            </a:extLst>
          </p:cNvPr>
          <p:cNvSpPr txBox="1"/>
          <p:nvPr/>
        </p:nvSpPr>
        <p:spPr>
          <a:xfrm>
            <a:off x="5852027" y="1857461"/>
            <a:ext cx="644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  <a:p>
            <a:pPr algn="ctr"/>
            <a:r>
              <a:rPr lang="en-US" sz="7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/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blipFill>
                <a:blip r:embed="rId3"/>
                <a:stretch>
                  <a:fillRect l="-13898" t="-128037" r="-101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/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blipFill>
                <a:blip r:embed="rId4"/>
                <a:stretch>
                  <a:fillRect l="-11582" t="-128037" r="-84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46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BC66-91A3-FE10-73E0-CD1142D5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the linear case,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linear case, </a:t>
                </a:r>
                <a:r>
                  <a:rPr lang="en-US" b="1" dirty="0"/>
                  <a:t>higher-order dynamics can be reduced down to pairwise dynamics on a weighted network!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2AC3D-D949-A726-552A-44A9E59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80FD-BBAF-3C3D-4DBC-EAC9C74A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nonlinear higher-order dynamics</a:t>
            </a:r>
          </a:p>
        </p:txBody>
      </p:sp>
      <p:pic>
        <p:nvPicPr>
          <p:cNvPr id="5" name="Picture 2" descr="Fig. 3">
            <a:extLst>
              <a:ext uri="{FF2B5EF4-FFF2-40B4-BE49-F238E27FC236}">
                <a16:creationId xmlns:a16="http://schemas.microsoft.com/office/drawing/2014/main" id="{D147479E-E9BF-EF8B-948A-21BC3D8E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2"/>
          <a:stretch/>
        </p:blipFill>
        <p:spPr bwMode="auto">
          <a:xfrm>
            <a:off x="65133" y="2605823"/>
            <a:ext cx="6180802" cy="26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673EF-C4E9-7671-69DA-A51B4BA9F176}"/>
              </a:ext>
            </a:extLst>
          </p:cNvPr>
          <p:cNvSpPr txBox="1"/>
          <p:nvPr/>
        </p:nvSpPr>
        <p:spPr>
          <a:xfrm>
            <a:off x="4729905" y="4066584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6839B-4C62-F402-C73F-E297E451513F}"/>
              </a:ext>
            </a:extLst>
          </p:cNvPr>
          <p:cNvSpPr txBox="1"/>
          <p:nvPr/>
        </p:nvSpPr>
        <p:spPr>
          <a:xfrm>
            <a:off x="1672968" y="2236491"/>
            <a:ext cx="236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Tipping-point 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E9E4B-CC65-43C7-0F1C-42A4B70C0FFC}"/>
              </a:ext>
            </a:extLst>
          </p:cNvPr>
          <p:cNvSpPr txBox="1"/>
          <p:nvPr/>
        </p:nvSpPr>
        <p:spPr>
          <a:xfrm>
            <a:off x="227856" y="5279256"/>
            <a:ext cx="585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222222"/>
                </a:solidFill>
                <a:effectLst/>
              </a:rPr>
              <a:t>Iacopini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 </a:t>
            </a:r>
            <a:r>
              <a:rPr lang="en-US" sz="1400" b="0" dirty="0">
                <a:solidFill>
                  <a:srgbClr val="222222"/>
                </a:solidFill>
                <a:effectLst/>
              </a:rPr>
              <a:t>et al., ”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Simplicial models of social contagion”, 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Nat. </a:t>
            </a:r>
            <a:r>
              <a:rPr lang="en-US" sz="1400" b="0" i="1" dirty="0" err="1">
                <a:solidFill>
                  <a:srgbClr val="222222"/>
                </a:solidFill>
                <a:effectLst/>
              </a:rPr>
              <a:t>Commun</a:t>
            </a:r>
            <a:r>
              <a:rPr lang="en-US" sz="1400" b="0" i="1" dirty="0">
                <a:solidFill>
                  <a:srgbClr val="222222"/>
                </a:solidFill>
                <a:effectLst/>
              </a:rPr>
              <a:t>.</a:t>
            </a:r>
            <a:r>
              <a:rPr lang="en-US" sz="1400" b="0" i="0" dirty="0">
                <a:solidFill>
                  <a:srgbClr val="222222"/>
                </a:solidFill>
                <a:effectLst/>
              </a:rPr>
              <a:t> (2019)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0FD0B8-8044-5FB8-1755-14311F655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" t="9344" r="1659" b="4082"/>
          <a:stretch/>
        </p:blipFill>
        <p:spPr bwMode="auto">
          <a:xfrm>
            <a:off x="7015944" y="4345379"/>
            <a:ext cx="4090202" cy="17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C5705-78F8-58BD-AF2E-C9394F93EE7D}"/>
              </a:ext>
            </a:extLst>
          </p:cNvPr>
          <p:cNvSpPr txBox="1"/>
          <p:nvPr/>
        </p:nvSpPr>
        <p:spPr>
          <a:xfrm>
            <a:off x="6670519" y="6155056"/>
            <a:ext cx="478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Mina et al., “Rethinking Covid-19 Test Sensitivity — A Strategy for Containment”, </a:t>
            </a:r>
            <a:r>
              <a:rPr lang="en-US" sz="1400" i="1" dirty="0"/>
              <a:t>NEJM</a:t>
            </a:r>
            <a:r>
              <a:rPr lang="en-US" sz="1400" dirty="0"/>
              <a:t> (2020)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59AB0-7957-CDDD-440C-20C687E8458C}"/>
              </a:ext>
            </a:extLst>
          </p:cNvPr>
          <p:cNvSpPr txBox="1"/>
          <p:nvPr/>
        </p:nvSpPr>
        <p:spPr>
          <a:xfrm>
            <a:off x="6436352" y="1523908"/>
            <a:ext cx="524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Bursty</a:t>
            </a:r>
            <a:r>
              <a:rPr lang="en-US" b="1" dirty="0"/>
              <a:t> + critical dose = size-dependent infectiousness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870ED2-4E84-CE1A-1F07-F7433688F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944" y="2320372"/>
            <a:ext cx="4090202" cy="20451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B9D70E-A28B-286C-60F0-EE6EA81D6EB5}"/>
              </a:ext>
            </a:extLst>
          </p:cNvPr>
          <p:cNvSpPr txBox="1"/>
          <p:nvPr/>
        </p:nvSpPr>
        <p:spPr>
          <a:xfrm>
            <a:off x="6642654" y="1877570"/>
            <a:ext cx="4836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St-Onge et al., “Universal Nonlinear Infection Kernel from Heterogeneous Exposure on Higher-Order Networks”, </a:t>
            </a:r>
            <a:r>
              <a:rPr lang="en-US" sz="1200" i="1" dirty="0"/>
              <a:t>Phys. Rev. Lett.</a:t>
            </a:r>
            <a:r>
              <a:rPr lang="en-US" sz="1200" dirty="0"/>
              <a:t> (2021)</a:t>
            </a:r>
          </a:p>
        </p:txBody>
      </p:sp>
    </p:spTree>
    <p:extLst>
      <p:ext uri="{BB962C8B-B14F-4D97-AF65-F5344CB8AC3E}">
        <p14:creationId xmlns:p14="http://schemas.microsoft.com/office/powerpoint/2010/main" val="274151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0585-0C68-9061-5688-74840646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9EA27-2ACD-9C78-91DC-780656FEB9AA}"/>
              </a:ext>
            </a:extLst>
          </p:cNvPr>
          <p:cNvSpPr txBox="1"/>
          <p:nvPr/>
        </p:nvSpPr>
        <p:spPr>
          <a:xfrm>
            <a:off x="669851" y="2705725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How can we represent higher-order networks?</a:t>
            </a:r>
          </a:p>
        </p:txBody>
      </p:sp>
    </p:spTree>
    <p:extLst>
      <p:ext uri="{BB962C8B-B14F-4D97-AF65-F5344CB8AC3E}">
        <p14:creationId xmlns:p14="http://schemas.microsoft.com/office/powerpoint/2010/main" val="546338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5605-1F8E-BFC3-4017-6CA1EE9C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EAC4A-B6D4-F246-F675-BA09DCCD78DC}"/>
              </a:ext>
            </a:extLst>
          </p:cNvPr>
          <p:cNvSpPr txBox="1"/>
          <p:nvPr/>
        </p:nvSpPr>
        <p:spPr>
          <a:xfrm>
            <a:off x="669851" y="3044279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What is a higher-order network?</a:t>
            </a:r>
          </a:p>
        </p:txBody>
      </p:sp>
    </p:spTree>
    <p:extLst>
      <p:ext uri="{BB962C8B-B14F-4D97-AF65-F5344CB8AC3E}">
        <p14:creationId xmlns:p14="http://schemas.microsoft.com/office/powerpoint/2010/main" val="286315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F8C7-5BDC-45D5-3B29-6A14FFC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Representations of hypergraphs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8C44-93CB-1BDF-917B-190FBEF31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>
                <a:latin typeface="Helvetica Neue" panose="02000503000000020004" pitchFamily="2" charset="0"/>
              </a:rPr>
              <a:t>Exact</a:t>
            </a:r>
          </a:p>
          <a:p>
            <a:pPr marL="0" indent="0">
              <a:buNone/>
            </a:pPr>
            <a:r>
              <a:rPr lang="en-US" i="1">
                <a:latin typeface="Helvetica Neue" panose="02000503000000020004" pitchFamily="2" charset="0"/>
              </a:rPr>
              <a:t>Bipartite data structures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Bipartite edge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Incidence matrix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list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i="1">
                <a:effectLst/>
                <a:latin typeface="Helvetica Neue" panose="02000503000000020004" pitchFamily="2" charset="0"/>
              </a:rPr>
              <a:t>Other</a:t>
            </a:r>
          </a:p>
          <a:p>
            <a:r>
              <a:rPr lang="en-US">
                <a:latin typeface="Helvetica Neue" panose="02000503000000020004" pitchFamily="2" charset="0"/>
              </a:rPr>
              <a:t>Hypere</a:t>
            </a:r>
            <a:r>
              <a:rPr lang="en-US">
                <a:effectLst/>
                <a:latin typeface="Helvetica Neue" panose="02000503000000020004" pitchFamily="2" charset="0"/>
              </a:rPr>
              <a:t>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Sets of tensors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b="1">
                <a:effectLst/>
                <a:latin typeface="Helvetica Neue" panose="02000503000000020004" pitchFamily="2" charset="0"/>
              </a:rPr>
              <a:t>Lossy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matrix</a:t>
            </a:r>
          </a:p>
          <a:p>
            <a:r>
              <a:rPr lang="en-US">
                <a:latin typeface="Helvetica Neue" panose="02000503000000020004" pitchFamily="2" charset="0"/>
              </a:rPr>
              <a:t>Line graph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04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996F-D352-817B-7B7C-B4169576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/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can be mapped to an equivalent bipartite network; nodes and edges become nodes of two different types.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Is a hypergraph the same as a hypergraph? Yes, with caveats.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Bipartite edge list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which is part of hyperedge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, becomes a pairwise link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blipFill>
                <a:blip r:embed="rId2"/>
                <a:stretch>
                  <a:fillRect l="-1822" t="-1120" r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8006644-8871-46B0-F3BE-306A5E247323}"/>
              </a:ext>
            </a:extLst>
          </p:cNvPr>
          <p:cNvGrpSpPr/>
          <p:nvPr/>
        </p:nvGrpSpPr>
        <p:grpSpPr>
          <a:xfrm>
            <a:off x="8053956" y="841540"/>
            <a:ext cx="2039143" cy="1698296"/>
            <a:chOff x="8770395" y="1888945"/>
            <a:chExt cx="2039143" cy="16982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F6A17B-3B02-7699-4719-FDE7899B2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190" y="2071329"/>
              <a:ext cx="1320986" cy="39653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Isosceles Triangle 9">
              <a:extLst>
                <a:ext uri="{FF2B5EF4-FFF2-40B4-BE49-F238E27FC236}">
                  <a16:creationId xmlns:a16="http://schemas.microsoft.com/office/drawing/2014/main" id="{F52AD1EF-9D1D-721B-EF5F-98EF42169274}"/>
                </a:ext>
              </a:extLst>
            </p:cNvPr>
            <p:cNvSpPr/>
            <p:nvPr/>
          </p:nvSpPr>
          <p:spPr>
            <a:xfrm rot="13913694">
              <a:off x="8832796" y="2678752"/>
              <a:ext cx="986788" cy="830190"/>
            </a:xfrm>
            <a:prstGeom prst="triangle">
              <a:avLst>
                <a:gd name="adj" fmla="val 61657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50C73E-0D09-FDFE-5F90-7490EB8EA4F5}"/>
                </a:ext>
              </a:extLst>
            </p:cNvPr>
            <p:cNvSpPr/>
            <p:nvPr/>
          </p:nvSpPr>
          <p:spPr>
            <a:xfrm>
              <a:off x="9168669" y="2285476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4EDBD3-2D07-87F5-3378-7143A2CBC53A}"/>
                </a:ext>
              </a:extLst>
            </p:cNvPr>
            <p:cNvSpPr/>
            <p:nvPr/>
          </p:nvSpPr>
          <p:spPr>
            <a:xfrm>
              <a:off x="8770395" y="3053722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C3C8D0-E834-A13A-5A1D-BC5E4545FC98}"/>
                </a:ext>
              </a:extLst>
            </p:cNvPr>
            <p:cNvSpPr/>
            <p:nvPr/>
          </p:nvSpPr>
          <p:spPr>
            <a:xfrm>
              <a:off x="9751500" y="3016023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A5B674-A844-E67A-B2E3-46A2BC883F5D}"/>
                </a:ext>
              </a:extLst>
            </p:cNvPr>
            <p:cNvSpPr/>
            <p:nvPr/>
          </p:nvSpPr>
          <p:spPr>
            <a:xfrm>
              <a:off x="10444770" y="188894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88F060-CE87-DF58-C063-BDB55476177C}"/>
              </a:ext>
            </a:extLst>
          </p:cNvPr>
          <p:cNvGrpSpPr/>
          <p:nvPr/>
        </p:nvGrpSpPr>
        <p:grpSpPr>
          <a:xfrm>
            <a:off x="7927880" y="3552183"/>
            <a:ext cx="1958982" cy="2701754"/>
            <a:chOff x="8850556" y="3973505"/>
            <a:chExt cx="1958982" cy="27017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B4E743-6742-DAD3-BC92-A30CB64DE65B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9004886" y="4142195"/>
              <a:ext cx="1622268" cy="66377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5DE73A-9786-B246-14DD-4F50B50A9FEA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33" y="4805973"/>
              <a:ext cx="1600021" cy="1380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643B1D-53A2-6271-F537-B55ED9F2392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48" y="4805973"/>
              <a:ext cx="1600006" cy="9227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3E827-BF61-4B90-CF76-410E7AD880F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9027133" y="5716071"/>
              <a:ext cx="1596319" cy="37240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2532C2-4604-590B-2FEE-1C712CCF808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9019925" y="6088479"/>
              <a:ext cx="1603527" cy="41257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81692E-5235-8888-AF12-BB20A2DBB90B}"/>
                </a:ext>
              </a:extLst>
            </p:cNvPr>
            <p:cNvSpPr/>
            <p:nvPr/>
          </p:nvSpPr>
          <p:spPr>
            <a:xfrm>
              <a:off x="8850556" y="397350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921862F-07D8-DB09-5DEA-207C289393B0}"/>
                </a:ext>
              </a:extLst>
            </p:cNvPr>
            <p:cNvSpPr/>
            <p:nvPr/>
          </p:nvSpPr>
          <p:spPr>
            <a:xfrm>
              <a:off x="8859563" y="631049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14E41F5-E297-DDCB-866C-5B8C75D93173}"/>
                </a:ext>
              </a:extLst>
            </p:cNvPr>
            <p:cNvSpPr/>
            <p:nvPr/>
          </p:nvSpPr>
          <p:spPr>
            <a:xfrm>
              <a:off x="8850556" y="475252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D0B1A0-81CA-A323-64F8-1621A54BB9E8}"/>
                </a:ext>
              </a:extLst>
            </p:cNvPr>
            <p:cNvSpPr/>
            <p:nvPr/>
          </p:nvSpPr>
          <p:spPr>
            <a:xfrm>
              <a:off x="8850556" y="553147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E9B605-796F-86FC-9CA8-3F93514C7E5E}"/>
                </a:ext>
              </a:extLst>
            </p:cNvPr>
            <p:cNvSpPr/>
            <p:nvPr/>
          </p:nvSpPr>
          <p:spPr>
            <a:xfrm>
              <a:off x="10627154" y="4579087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E680E5-6FC6-604E-C6D3-A075A5904043}"/>
                </a:ext>
              </a:extLst>
            </p:cNvPr>
            <p:cNvSpPr/>
            <p:nvPr/>
          </p:nvSpPr>
          <p:spPr>
            <a:xfrm>
              <a:off x="10623452" y="5861593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3FB161-79DA-1246-C3CB-B26AFD2F1139}"/>
              </a:ext>
            </a:extLst>
          </p:cNvPr>
          <p:cNvCxnSpPr>
            <a:cxnSpLocks/>
          </p:cNvCxnSpPr>
          <p:nvPr/>
        </p:nvCxnSpPr>
        <p:spPr>
          <a:xfrm>
            <a:off x="8816998" y="2526848"/>
            <a:ext cx="0" cy="959252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4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Incidence matrix</a:t>
                </a:r>
              </a:p>
              <a:p>
                <a:r>
                  <a:rPr lang="en-US" dirty="0"/>
                  <a:t>We can express a hypergraph as a matrix, where rows indicate nodes and columns indicate edges. If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node is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edge, then we put a 1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entry</a:t>
                </a:r>
              </a:p>
              <a:p>
                <a:r>
                  <a:rPr lang="en-US" dirty="0"/>
                  <a:t>For example, if the 3</a:t>
                </a:r>
                <a:r>
                  <a:rPr lang="en-US" baseline="30000" dirty="0"/>
                  <a:t>rd</a:t>
                </a:r>
                <a:r>
                  <a:rPr lang="en-US" dirty="0"/>
                  <a:t> hyperedge in a hypergraph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{5, 10, 11}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  <a:blipFill>
                <a:blip r:embed="rId2"/>
                <a:stretch>
                  <a:fillRect l="-1327" t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0FC1D3-1089-36E2-5A83-1F775B50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11" y="447074"/>
            <a:ext cx="8676433" cy="348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A1065-DB2D-2F4C-053B-8596810CFF59}"/>
              </a:ext>
            </a:extLst>
          </p:cNvPr>
          <p:cNvSpPr txBox="1"/>
          <p:nvPr/>
        </p:nvSpPr>
        <p:spPr>
          <a:xfrm rot="16200000">
            <a:off x="9245097" y="212770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26151-B1E1-2E65-C538-62078D3CF280}"/>
              </a:ext>
            </a:extLst>
          </p:cNvPr>
          <p:cNvSpPr txBox="1"/>
          <p:nvPr/>
        </p:nvSpPr>
        <p:spPr>
          <a:xfrm>
            <a:off x="10515683" y="15828"/>
            <a:ext cx="90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Edges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204AA-0718-4F26-9E87-1CF11E6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cont.</a:t>
            </a:r>
          </a:p>
        </p:txBody>
      </p:sp>
    </p:spTree>
    <p:extLst>
      <p:ext uri="{BB962C8B-B14F-4D97-AF65-F5344CB8AC3E}">
        <p14:creationId xmlns:p14="http://schemas.microsoft.com/office/powerpoint/2010/main" val="123726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FBF-FA51-828E-9B74-6D409DCD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Hyperedge list</a:t>
                </a:r>
              </a:p>
              <a:p>
                <a:r>
                  <a:rPr lang="en-US" dirty="0"/>
                  <a:t>Each entry in the list is a hyperedge:</a:t>
                </a:r>
              </a:p>
              <a:p>
                <a:r>
                  <a:rPr lang="en-US" dirty="0"/>
                  <a:t>Ex.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2, 3, 4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1, 4, 5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useful for edge-based measures such as </a:t>
                </a:r>
                <a:r>
                  <a:rPr lang="en-US" dirty="0" err="1"/>
                  <a:t>assortativity</a:t>
                </a:r>
                <a:r>
                  <a:rPr lang="en-US" dirty="0"/>
                  <a:t> where you iterate over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9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C89D-804C-8AE3-66F1-1ABF40A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Sets of tensors</a:t>
                </a:r>
              </a:p>
              <a:p>
                <a:r>
                  <a:rPr lang="en-US" dirty="0"/>
                  <a:t>We can decompose a hypergraph down to its uniform subsets.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-uniform hypergraph can be represented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-dimensional tensor.</a:t>
                </a:r>
              </a:p>
              <a:p>
                <a:r>
                  <a:rPr lang="en-US" dirty="0"/>
                  <a:t>For example, a hyperedge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dirty="0"/>
                  <a:t>, is expressed in a 3-tensor as a 1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1, 2)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entries of the tensor (Needs to be normalized,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  <a:blipFill>
                <a:blip r:embed="rId2"/>
                <a:stretch>
                  <a:fillRect l="-1206" t="-2020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rossword puzzle, clipart&#10;&#10;Description automatically generated">
            <a:extLst>
              <a:ext uri="{FF2B5EF4-FFF2-40B4-BE49-F238E27FC236}">
                <a16:creationId xmlns:a16="http://schemas.microsoft.com/office/drawing/2014/main" id="{C3C7EE9E-99E4-74E7-DC64-E2541E985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67" y="4935707"/>
            <a:ext cx="3807726" cy="189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50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56E8-C13D-4894-CCF6-C6949AB5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9AD0-6B7E-6AB1-DFEB-78C6DF3A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Adjacency matrix</a:t>
            </a:r>
          </a:p>
          <a:p>
            <a:r>
              <a:rPr lang="en-US" dirty="0"/>
              <a:t>There is a pairwise link between nodes if the nodes are connected by at least one hyperedge</a:t>
            </a:r>
          </a:p>
          <a:p>
            <a:r>
              <a:rPr lang="en-US" dirty="0"/>
              <a:t>More than one hypergraph can make the same adjacency matrix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Line graph</a:t>
            </a:r>
          </a:p>
          <a:p>
            <a:r>
              <a:rPr lang="en-US" dirty="0"/>
              <a:t>The adjacency matrix but for edges, i.e., there is a pairwise link between two edges if they share at least one node in common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Other matrices</a:t>
            </a:r>
          </a:p>
          <a:p>
            <a:pPr marL="0" indent="0">
              <a:buNone/>
            </a:pPr>
            <a:r>
              <a:rPr lang="en-US" dirty="0"/>
              <a:t>Other matrices (Laplacian, clique motif matrix, etc.) are often just different variations or combinations of these matrices.</a:t>
            </a:r>
          </a:p>
        </p:txBody>
      </p:sp>
    </p:spTree>
    <p:extLst>
      <p:ext uri="{BB962C8B-B14F-4D97-AF65-F5344CB8AC3E}">
        <p14:creationId xmlns:p14="http://schemas.microsoft.com/office/powerpoint/2010/main" val="4020758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339-5889-C9D8-8101-1C4B44A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encapsulation matrix has an entry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entry if edge 𝑖 contains edge 𝑗</a:t>
                </a:r>
              </a:p>
              <a:p>
                <a:pPr marL="0" indent="0">
                  <a:buNone/>
                </a:pPr>
                <a:r>
                  <a:rPr lang="en-US" dirty="0"/>
                  <a:t>(LaRock and Lambiotte 2023)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  <a:blipFill>
                <a:blip r:embed="rId2"/>
                <a:stretch>
                  <a:fillRect l="-167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E0EC-F4C5-5FF7-8029-5AC1C1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46A62-3835-7353-0D3F-2CD405CB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12503"/>
          <a:stretch/>
        </p:blipFill>
        <p:spPr>
          <a:xfrm>
            <a:off x="8874942" y="1690688"/>
            <a:ext cx="2755854" cy="4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1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etch, drawing, art, illustration&#10;&#10;Description automatically generated">
            <a:extLst>
              <a:ext uri="{FF2B5EF4-FFF2-40B4-BE49-F238E27FC236}">
                <a16:creationId xmlns:a16="http://schemas.microsoft.com/office/drawing/2014/main" id="{A2AB1AB7-25C8-4874-B6EC-B505E8D2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74" y="1000784"/>
            <a:ext cx="4988689" cy="3741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5A62F-2F2C-4E43-5824-600EDC18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38" y="19286"/>
            <a:ext cx="571692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Conversion between representations</a:t>
            </a:r>
          </a:p>
        </p:txBody>
      </p:sp>
      <p:pic>
        <p:nvPicPr>
          <p:cNvPr id="5" name="Picture 4" descr="A picture containing text, black and white, crossword puzzle, monochrome&#10;&#10;Description automatically generated">
            <a:extLst>
              <a:ext uri="{FF2B5EF4-FFF2-40B4-BE49-F238E27FC236}">
                <a16:creationId xmlns:a16="http://schemas.microsoft.com/office/drawing/2014/main" id="{5521C4E4-5C80-7CE9-C926-4511C595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63" y="3328328"/>
            <a:ext cx="3651987" cy="2738990"/>
          </a:xfrm>
          <a:prstGeom prst="rect">
            <a:avLst/>
          </a:prstGeom>
        </p:spPr>
      </p:pic>
      <p:pic>
        <p:nvPicPr>
          <p:cNvPr id="11" name="Picture 10" descr="A picture containing text, diagram, map, number&#10;&#10;Description automatically generated">
            <a:extLst>
              <a:ext uri="{FF2B5EF4-FFF2-40B4-BE49-F238E27FC236}">
                <a16:creationId xmlns:a16="http://schemas.microsoft.com/office/drawing/2014/main" id="{030C8650-A962-4B6B-DE02-E0466985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60" y="3662292"/>
            <a:ext cx="3593761" cy="2695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9B6337-B82B-2FD1-4D3C-B1A5654509E7}"/>
              </a:ext>
            </a:extLst>
          </p:cNvPr>
          <p:cNvSpPr txBox="1"/>
          <p:nvPr/>
        </p:nvSpPr>
        <p:spPr>
          <a:xfrm>
            <a:off x="977521" y="3477626"/>
            <a:ext cx="191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Incidence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3030-CEAF-0E29-D207-AABBC4657CDD}"/>
              </a:ext>
            </a:extLst>
          </p:cNvPr>
          <p:cNvSpPr txBox="1"/>
          <p:nvPr/>
        </p:nvSpPr>
        <p:spPr>
          <a:xfrm>
            <a:off x="8992570" y="3107044"/>
            <a:ext cx="197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Adjacency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478DC-3616-2BD0-59EB-5DBCE6D8DE91}"/>
              </a:ext>
            </a:extLst>
          </p:cNvPr>
          <p:cNvCxnSpPr>
            <a:cxnSpLocks/>
          </p:cNvCxnSpPr>
          <p:nvPr/>
        </p:nvCxnSpPr>
        <p:spPr>
          <a:xfrm flipH="1">
            <a:off x="3347450" y="4035418"/>
            <a:ext cx="992174" cy="16827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BC9C88-2D0E-74A5-2DD4-A3687B456247}"/>
              </a:ext>
            </a:extLst>
          </p:cNvPr>
          <p:cNvCxnSpPr>
            <a:cxnSpLocks/>
          </p:cNvCxnSpPr>
          <p:nvPr/>
        </p:nvCxnSpPr>
        <p:spPr>
          <a:xfrm flipH="1" flipV="1">
            <a:off x="7931706" y="4035418"/>
            <a:ext cx="969407" cy="336557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435565-7439-05B1-20FB-414E3EBBCD05}"/>
              </a:ext>
            </a:extLst>
          </p:cNvPr>
          <p:cNvSpPr txBox="1"/>
          <p:nvPr/>
        </p:nvSpPr>
        <p:spPr>
          <a:xfrm>
            <a:off x="775032" y="2727296"/>
            <a:ext cx="201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Bipartite network</a:t>
            </a:r>
          </a:p>
        </p:txBody>
      </p:sp>
      <p:pic>
        <p:nvPicPr>
          <p:cNvPr id="8" name="Picture 7" descr="A blue and black dotted map&#10;&#10;Description automatically generated">
            <a:extLst>
              <a:ext uri="{FF2B5EF4-FFF2-40B4-BE49-F238E27FC236}">
                <a16:creationId xmlns:a16="http://schemas.microsoft.com/office/drawing/2014/main" id="{0BD3BF36-99D5-EFD4-4433-AF4B0D962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20" t="11299" r="12350" b="11391"/>
          <a:stretch/>
        </p:blipFill>
        <p:spPr>
          <a:xfrm>
            <a:off x="1" y="-12372"/>
            <a:ext cx="3593769" cy="28109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1BA3DE-1CAB-795D-D8ED-B28052106E99}"/>
              </a:ext>
            </a:extLst>
          </p:cNvPr>
          <p:cNvCxnSpPr>
            <a:cxnSpLocks/>
          </p:cNvCxnSpPr>
          <p:nvPr/>
        </p:nvCxnSpPr>
        <p:spPr>
          <a:xfrm flipH="1" flipV="1">
            <a:off x="2523120" y="1845958"/>
            <a:ext cx="2087554" cy="103259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47A19-C6A6-134B-6F2F-CD368A1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91159-58C2-704A-B823-2144EAF0230D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 descr="A network of blue dots&#10;&#10;Description automatically generated">
            <a:extLst>
              <a:ext uri="{FF2B5EF4-FFF2-40B4-BE49-F238E27FC236}">
                <a16:creationId xmlns:a16="http://schemas.microsoft.com/office/drawing/2014/main" id="{15FDEB23-FBF9-3E21-3494-7BDEA451BC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03" t="14606" r="12350" b="13895"/>
          <a:stretch/>
        </p:blipFill>
        <p:spPr>
          <a:xfrm>
            <a:off x="7784586" y="78301"/>
            <a:ext cx="3593769" cy="26748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A88C88-6E8C-8EB0-B39A-B01CD18FB1BA}"/>
              </a:ext>
            </a:extLst>
          </p:cNvPr>
          <p:cNvCxnSpPr>
            <a:cxnSpLocks/>
          </p:cNvCxnSpPr>
          <p:nvPr/>
        </p:nvCxnSpPr>
        <p:spPr>
          <a:xfrm flipH="1">
            <a:off x="6941766" y="2473018"/>
            <a:ext cx="989940" cy="38405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4301FE-C0CF-70B2-042C-912032979A3F}"/>
              </a:ext>
            </a:extLst>
          </p:cNvPr>
          <p:cNvSpPr txBox="1"/>
          <p:nvPr/>
        </p:nvSpPr>
        <p:spPr>
          <a:xfrm>
            <a:off x="9116165" y="136525"/>
            <a:ext cx="126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E34DB-7996-C609-58A0-3A8DD2D24A6F}"/>
              </a:ext>
            </a:extLst>
          </p:cNvPr>
          <p:cNvSpPr txBox="1"/>
          <p:nvPr/>
        </p:nvSpPr>
        <p:spPr>
          <a:xfrm>
            <a:off x="4924311" y="1188752"/>
            <a:ext cx="174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email-</a:t>
            </a:r>
            <a:r>
              <a:rPr lang="en-US" sz="2400" b="1" dirty="0" err="1"/>
              <a:t>enron</a:t>
            </a:r>
            <a:endParaRPr lang="en-US" sz="2400" b="1" dirty="0"/>
          </a:p>
        </p:txBody>
      </p:sp>
      <p:pic>
        <p:nvPicPr>
          <p:cNvPr id="25" name="Picture 24" descr="A black circle with lines and dots&#10;&#10;Description automatically generated">
            <a:extLst>
              <a:ext uri="{FF2B5EF4-FFF2-40B4-BE49-F238E27FC236}">
                <a16:creationId xmlns:a16="http://schemas.microsoft.com/office/drawing/2014/main" id="{7E37AE16-05A7-9975-7EAB-BAA5D2F51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254" y="4342337"/>
            <a:ext cx="3172185" cy="23791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F8F50E-7DCD-0088-6E94-AE295667D714}"/>
              </a:ext>
            </a:extLst>
          </p:cNvPr>
          <p:cNvCxnSpPr>
            <a:cxnSpLocks/>
          </p:cNvCxnSpPr>
          <p:nvPr/>
        </p:nvCxnSpPr>
        <p:spPr>
          <a:xfrm flipV="1">
            <a:off x="5741060" y="3743724"/>
            <a:ext cx="0" cy="751666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DED93A-88E1-DA68-7F7D-02E9B6D57174}"/>
              </a:ext>
            </a:extLst>
          </p:cNvPr>
          <p:cNvSpPr txBox="1"/>
          <p:nvPr/>
        </p:nvSpPr>
        <p:spPr>
          <a:xfrm>
            <a:off x="4104533" y="6513623"/>
            <a:ext cx="367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Encapsulation DAG (LaRock 2023)</a:t>
            </a:r>
          </a:p>
        </p:txBody>
      </p:sp>
    </p:spTree>
    <p:extLst>
      <p:ext uri="{BB962C8B-B14F-4D97-AF65-F5344CB8AC3E}">
        <p14:creationId xmlns:p14="http://schemas.microsoft.com/office/powerpoint/2010/main" val="1244559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81A-5876-819F-362F-00F8F015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Considerations: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9024-A0CF-350D-A2D1-77640F96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Simplicial complexes: maximal faces</a:t>
            </a:r>
          </a:p>
          <a:p>
            <a:r>
              <a:rPr lang="en-US" dirty="0"/>
              <a:t>Matrices</a:t>
            </a:r>
          </a:p>
          <a:p>
            <a:pPr lvl="1"/>
            <a:r>
              <a:rPr lang="en-US" dirty="0"/>
              <a:t>Pros: quick computations of edge size/degree and linear algebra stuff</a:t>
            </a:r>
          </a:p>
          <a:p>
            <a:pPr lvl="1"/>
            <a:r>
              <a:rPr lang="en-US" dirty="0"/>
              <a:t>Cons: Edge/node relations, depending on matrix representation</a:t>
            </a:r>
          </a:p>
          <a:p>
            <a:r>
              <a:rPr lang="en-US" dirty="0"/>
              <a:t>Bipartite network</a:t>
            </a:r>
          </a:p>
          <a:p>
            <a:pPr lvl="1"/>
            <a:r>
              <a:rPr lang="en-US" dirty="0"/>
              <a:t>Pros: good for local relations such as neighbors, degree, edge size</a:t>
            </a:r>
          </a:p>
          <a:p>
            <a:pPr lvl="1"/>
            <a:r>
              <a:rPr lang="en-US" dirty="0"/>
              <a:t>Cons: construct the incidence matrix from scratch when you need it</a:t>
            </a:r>
          </a:p>
          <a:p>
            <a:r>
              <a:rPr lang="en-US" dirty="0"/>
              <a:t>You can use a cache approach</a:t>
            </a:r>
            <a:r>
              <a:rPr lang="en-US" dirty="0">
                <a:sym typeface="Wingdings" pitchFamily="2" charset="2"/>
              </a:rPr>
              <a:t> (as you need), BUT it will always be space vs. time efficiency. Every time the hypergraph changes, you will need to recompute.</a:t>
            </a:r>
          </a:p>
          <a:p>
            <a:r>
              <a:rPr lang="en-US" b="1" dirty="0">
                <a:sym typeface="Wingdings" pitchFamily="2" charset="2"/>
              </a:rPr>
              <a:t>It depends on the application!</a:t>
            </a:r>
          </a:p>
        </p:txBody>
      </p:sp>
    </p:spTree>
    <p:extLst>
      <p:ext uri="{BB962C8B-B14F-4D97-AF65-F5344CB8AC3E}">
        <p14:creationId xmlns:p14="http://schemas.microsoft.com/office/powerpoint/2010/main" val="248946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901-FC41-B169-8698-AC506339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pose computational difficulties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/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simple network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/>
                  <a:t> possible edges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whereas a hypergraph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/>
                  <a:t> possible hyperedges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blipFill>
                <a:blip r:embed="rId3"/>
                <a:stretch>
                  <a:fillRect l="-1518" t="-1935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/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example: consider a network/hypergraph with 1000 nodes.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network has at MOST 500k edges.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hypergraph on the other hand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301</m:t>
                        </m:r>
                      </m:sup>
                    </m:sSup>
                  </m:oMath>
                </a14:m>
                <a:r>
                  <a:rPr lang="en-US" sz="2400" dirty="0"/>
                  <a:t> possible hyperedges!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blipFill>
                <a:blip r:embed="rId4"/>
                <a:stretch>
                  <a:fillRect l="-1584" t="-1896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/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dirty="0"/>
                  <a:t>For contrast, there are estimated to be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sz="2400" dirty="0"/>
                  <a:t> atoms in the known universe! 😭 😭 😭 😭 😭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1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A complex system is…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476250" y="2644169"/>
            <a:ext cx="571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“a system composed of many components which may interact with each other”</a:t>
            </a:r>
          </a:p>
          <a:p>
            <a:r>
              <a:rPr lang="en-US" sz="1200" i="1" dirty="0"/>
              <a:t>(Wikipedia)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18EFB-8BCB-EA31-195E-7ECC52F9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F230-DFFB-9282-7BB1-AF8F7389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2200"/>
                  </a:spcBef>
                </a:pPr>
                <a:r>
                  <a:rPr lang="en-US" dirty="0"/>
                  <a:t>Hypergraphs are often very sparse (in comparison to how many edges there could be) and the number of edges can often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 maximum size of a hyperedge is often much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Examining subsets of hypergraphs can also be fruitful!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There are often fewer hyperedges of larger sizes.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Simplicial complexes can compress a lot of information; you only need to store maximal edges because you know all the sub-edges exist.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5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0B4E-0338-E7A8-7901-DFA0816E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E8679-B4FA-AA47-4FC2-2FAF34D99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Computational feasibility is a big concern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There are cases where pairwise projections do just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</a:rPr>
              <a:t>A</a:t>
            </a:r>
            <a:r>
              <a:rPr lang="en-US" dirty="0">
                <a:effectLst/>
                <a:latin typeface="Helvetica Neue" panose="02000503000000020004" pitchFamily="2" charset="0"/>
              </a:rPr>
              <a:t> lot of metrics are defined on the pairwise projection of the hypergraph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Higher-order interactions can be inferred from pairwise interactions (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Sociopatterns</a:t>
            </a:r>
            <a:r>
              <a:rPr lang="en-US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 lot of work has already been done for bipartite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Are dynamics and structure qualitatively different from pairwise networks?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1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5998F-2AF7-50D0-CA2B-11F84E22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5" y="346849"/>
            <a:ext cx="6686634" cy="335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8950A-1337-9EDD-7FF4-AA077EC0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higher-order networks…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E34E0-86B4-27CB-7E32-4E6255EBAE78}"/>
              </a:ext>
            </a:extLst>
          </p:cNvPr>
          <p:cNvSpPr txBox="1"/>
          <p:nvPr/>
        </p:nvSpPr>
        <p:spPr>
          <a:xfrm>
            <a:off x="669851" y="3822748"/>
            <a:ext cx="1085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Interactions have size, can overlap, and can include one another.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956B-1911-9EFC-D455-3FF883B2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8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8090-43A7-CEC8-DB00-DDED5D8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D659-715B-CD67-BC73-38F81B7A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9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have </a:t>
            </a:r>
            <a:r>
              <a:rPr lang="en-US" b="1" dirty="0"/>
              <a:t>size</a:t>
            </a:r>
            <a:r>
              <a:rPr lang="en-US" dirty="0"/>
              <a:t>:</a:t>
            </a:r>
            <a:endParaRPr lang="en-US" b="1" dirty="0"/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Higher-order datasets naturally encode </a:t>
            </a:r>
            <a:r>
              <a:rPr lang="en-US" b="1" dirty="0"/>
              <a:t>different scales of interaction</a:t>
            </a:r>
            <a:r>
              <a:rPr lang="en-US" dirty="0"/>
              <a:t> and network structure may be </a:t>
            </a:r>
            <a:r>
              <a:rPr lang="en-US" b="1" dirty="0"/>
              <a:t>scale-dependent</a:t>
            </a:r>
          </a:p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can </a:t>
            </a:r>
            <a:r>
              <a:rPr lang="en-US" b="1" dirty="0"/>
              <a:t>overlap</a:t>
            </a:r>
            <a:r>
              <a:rPr lang="en-US" dirty="0"/>
              <a:t>:</a:t>
            </a:r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The strength of connection may vary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Because hyperedges can </a:t>
            </a:r>
            <a:r>
              <a:rPr lang="en-US" b="1" dirty="0"/>
              <a:t>include</a:t>
            </a:r>
            <a:r>
              <a:rPr lang="en-US" dirty="0"/>
              <a:t> one another:</a:t>
            </a:r>
          </a:p>
          <a:p>
            <a:pPr>
              <a:spcBef>
                <a:spcPts val="400"/>
              </a:spcBef>
            </a:pPr>
            <a:r>
              <a:rPr lang="en-US" sz="2800" dirty="0">
                <a:ln w="12700">
                  <a:noFill/>
                </a:ln>
              </a:rPr>
              <a:t>A hypergraph can be more or less like a simplicial complex</a:t>
            </a:r>
            <a:endParaRPr lang="en-US" dirty="0"/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722D4798-6DFE-F66E-241A-E89D2DEE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0" t="28551" r="28657" b="30870"/>
          <a:stretch/>
        </p:blipFill>
        <p:spPr>
          <a:xfrm>
            <a:off x="7357308" y="136525"/>
            <a:ext cx="4038600" cy="2950853"/>
          </a:xfrm>
          <a:prstGeom prst="rect">
            <a:avLst/>
          </a:prstGeom>
        </p:spPr>
      </p:pic>
      <p:pic>
        <p:nvPicPr>
          <p:cNvPr id="10" name="Picture 9" descr="A blue and white diagram&#10;&#10;Description automatically generated">
            <a:extLst>
              <a:ext uri="{FF2B5EF4-FFF2-40B4-BE49-F238E27FC236}">
                <a16:creationId xmlns:a16="http://schemas.microsoft.com/office/drawing/2014/main" id="{69148863-A726-0406-C456-14D56BF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4" t="38406" r="21739" b="39565"/>
          <a:stretch/>
        </p:blipFill>
        <p:spPr>
          <a:xfrm>
            <a:off x="7027108" y="4859277"/>
            <a:ext cx="4038600" cy="11715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BC77A-0759-DAA7-A33D-ACFFDFB2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D9216-9B89-985E-5EFC-0AFA84EE2102}"/>
              </a:ext>
            </a:extLst>
          </p:cNvPr>
          <p:cNvSpPr txBox="1"/>
          <p:nvPr/>
        </p:nvSpPr>
        <p:spPr>
          <a:xfrm>
            <a:off x="6459101" y="2997701"/>
            <a:ext cx="5547597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J. Phys. Complex. (2024)</a:t>
            </a:r>
            <a:endParaRPr lang="en-U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2AB0E-9919-6EE8-2734-971A3AFA53A7}"/>
              </a:ext>
            </a:extLst>
          </p:cNvPr>
          <p:cNvSpPr txBox="1"/>
          <p:nvPr/>
        </p:nvSpPr>
        <p:spPr>
          <a:xfrm>
            <a:off x="6879391" y="6171224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113293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69D-62A9-6206-038A-CA5A1575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have size…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filtering of a hypergraph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/>
                  <a:t> is the set of hyperedges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filtering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comparison operator,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Four different filtering types:</a:t>
                </a:r>
              </a:p>
              <a:p>
                <a:pPr lvl="1"/>
                <a:r>
                  <a:rPr lang="en-US" dirty="0"/>
                  <a:t>Uniform,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(=,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Exclusion,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F4670-B03D-2E45-3E4B-2880521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50B86-4EE9-05E4-E8FC-7FDE5291A35D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3143470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DED5D2DE-63EA-EDF4-6A29-AAC556CB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" y="1091406"/>
            <a:ext cx="10666141" cy="5333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8C178-4FA2-4EC2-06F1-458B851F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91CCC-C93D-E44B-5C08-8CF94061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7EEE5-1C3C-FA32-DD79-2278BB9694E2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2847124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147A-6721-6831-42B5-28377538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B078-27C0-DC5D-4A03-2B4CDD9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1500" cy="4351338"/>
          </a:xfrm>
        </p:spPr>
        <p:txBody>
          <a:bodyPr/>
          <a:lstStyle/>
          <a:p>
            <a:r>
              <a:rPr lang="en-US" dirty="0"/>
              <a:t>email-</a:t>
            </a:r>
            <a:r>
              <a:rPr lang="en-US" dirty="0" err="1"/>
              <a:t>enron</a:t>
            </a:r>
            <a:r>
              <a:rPr lang="en-US" dirty="0"/>
              <a:t> dataset</a:t>
            </a:r>
          </a:p>
          <a:p>
            <a:r>
              <a:rPr lang="en-US" dirty="0"/>
              <a:t>Emails between a core set of employees at Enron, where </a:t>
            </a:r>
            <a:r>
              <a:rPr lang="en-US" b="1" dirty="0"/>
              <a:t>nodes</a:t>
            </a:r>
            <a:r>
              <a:rPr lang="en-US" dirty="0"/>
              <a:t> indicate email </a:t>
            </a:r>
            <a:r>
              <a:rPr lang="en-US" i="1" dirty="0"/>
              <a:t>addresses</a:t>
            </a:r>
            <a:r>
              <a:rPr lang="en-US" dirty="0"/>
              <a:t> and </a:t>
            </a:r>
            <a:r>
              <a:rPr lang="en-US" b="1" dirty="0"/>
              <a:t>edges</a:t>
            </a:r>
            <a:r>
              <a:rPr lang="en-US" dirty="0"/>
              <a:t> indicate email </a:t>
            </a:r>
            <a:r>
              <a:rPr lang="en-US" i="1" dirty="0"/>
              <a:t>messages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D185-7044-859A-07EB-76DF7D5A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1" y="3805719"/>
            <a:ext cx="5213879" cy="2615011"/>
          </a:xfrm>
          <a:prstGeom prst="rect">
            <a:avLst/>
          </a:prstGeom>
        </p:spPr>
      </p:pic>
      <p:pic>
        <p:nvPicPr>
          <p:cNvPr id="1026" name="Picture 2" descr="Enron 10 years later: Has Houston fully recovered from the shameful stigma?  - CultureMap Houston">
            <a:extLst>
              <a:ext uri="{FF2B5EF4-FFF2-40B4-BE49-F238E27FC236}">
                <a16:creationId xmlns:a16="http://schemas.microsoft.com/office/drawing/2014/main" id="{BF85C6EB-994B-8C37-6BB2-F2B0B6F7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923640"/>
            <a:ext cx="3759199" cy="50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3FAE9-37F4-E09A-1576-1F3E90E9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84EFAE54-D7EC-1ED6-D5B5-0848BE54B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581597"/>
            <a:ext cx="5329042" cy="5329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EF4F5-D614-4122-6339-4C070E2C6211}"/>
              </a:ext>
            </a:extLst>
          </p:cNvPr>
          <p:cNvSpPr txBox="1"/>
          <p:nvPr/>
        </p:nvSpPr>
        <p:spPr>
          <a:xfrm>
            <a:off x="8372900" y="115725"/>
            <a:ext cx="174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Assortativity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0C79-DA02-0A5F-CF6E-A34569D3A935}"/>
              </a:ext>
            </a:extLst>
          </p:cNvPr>
          <p:cNvSpPr txBox="1"/>
          <p:nvPr/>
        </p:nvSpPr>
        <p:spPr>
          <a:xfrm>
            <a:off x="507381" y="782121"/>
            <a:ext cx="4915075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Degree </a:t>
            </a:r>
            <a:r>
              <a:rPr lang="en-US" sz="2800" b="1" dirty="0" err="1"/>
              <a:t>assortativity</a:t>
            </a:r>
            <a:r>
              <a:rPr lang="en-US" sz="2800" b="1" dirty="0"/>
              <a:t>:</a:t>
            </a:r>
            <a:r>
              <a:rPr lang="en-US" sz="2800" dirty="0"/>
              <a:t> The tendency of nodes with similar degree to connect.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Sizes 5-8 are most assortative (uniform, GEQ)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Assortativity</a:t>
            </a:r>
            <a:r>
              <a:rPr lang="en-US" sz="2800" dirty="0"/>
              <a:t> is most influenced by pairwise interactions (exclusion)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27BC5-0614-D204-44C1-5FBDF0C7DF45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6DB5AB-374C-BB0F-7AEF-35D36C03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242" y="6355206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z="1600" smtClean="0"/>
              <a:t>37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35732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3B4DE-5C32-9BEC-EFFA-D62CE69C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overlap…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9DF1-AAC3-93CC-CA8A-AF3C1BB6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quantify the </a:t>
            </a:r>
            <a:r>
              <a:rPr lang="en-US" dirty="0" err="1"/>
              <a:t>overlapness</a:t>
            </a:r>
            <a:r>
              <a:rPr lang="en-US" dirty="0"/>
              <a:t> using </a:t>
            </a:r>
            <a:r>
              <a:rPr lang="en-US" i="1" dirty="0"/>
              <a:t>s-line graphs.</a:t>
            </a:r>
            <a:endParaRPr lang="en-US" dirty="0"/>
          </a:p>
          <a:p>
            <a:r>
              <a:rPr lang="en-US" dirty="0"/>
              <a:t>The s-line graph is composed of nodes representing hyperedges and edges between two nodes if the hyperedges that they represent share at least s nodes.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F3420-9CE2-34CC-AAF1-87D45238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 descr="A diagram of different colored circles and lines&#10;&#10;AI-generated content may be incorrect.">
            <a:extLst>
              <a:ext uri="{FF2B5EF4-FFF2-40B4-BE49-F238E27FC236}">
                <a16:creationId xmlns:a16="http://schemas.microsoft.com/office/drawing/2014/main" id="{0C6D4DE6-6A35-55D5-0344-2F06AB37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" y="3624399"/>
            <a:ext cx="10885791" cy="31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85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5E25-0081-C144-5BF7-FF536122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vary in the strength of their connection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65882B51-EA15-260E-108A-4D153570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9403" b="32638"/>
          <a:stretch/>
        </p:blipFill>
        <p:spPr>
          <a:xfrm>
            <a:off x="-12429" y="1690688"/>
            <a:ext cx="12098559" cy="4278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E8C7-254B-79D4-16F9-66A4EB3A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10325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1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Pairwise networks…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104110" y="2732915"/>
            <a:ext cx="5841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only two entities interact at once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0"/>
            <a:ext cx="57881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9E8872-0AFA-415B-95EB-1C1E598A23A0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EC7DB8-8DB3-4269-B242-39B4713CF39F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78E155-06AE-4B32-8C15-86CC5DABE84F}"/>
              </a:ext>
            </a:extLst>
          </p:cNvPr>
          <p:cNvCxnSpPr>
            <a:cxnSpLocks/>
          </p:cNvCxnSpPr>
          <p:nvPr/>
        </p:nvCxnSpPr>
        <p:spPr>
          <a:xfrm flipV="1">
            <a:off x="8642731" y="1751650"/>
            <a:ext cx="518010" cy="3881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DFD6D1-2A99-4059-B399-0C13D225FFB5}"/>
              </a:ext>
            </a:extLst>
          </p:cNvPr>
          <p:cNvCxnSpPr>
            <a:cxnSpLocks/>
          </p:cNvCxnSpPr>
          <p:nvPr/>
        </p:nvCxnSpPr>
        <p:spPr>
          <a:xfrm flipV="1">
            <a:off x="9023581" y="1759536"/>
            <a:ext cx="137160" cy="522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0FD227-253B-4025-ADB4-FA1BB16D123F}"/>
              </a:ext>
            </a:extLst>
          </p:cNvPr>
          <p:cNvCxnSpPr>
            <a:cxnSpLocks/>
          </p:cNvCxnSpPr>
          <p:nvPr/>
        </p:nvCxnSpPr>
        <p:spPr>
          <a:xfrm flipH="1" flipV="1">
            <a:off x="8643639" y="2122018"/>
            <a:ext cx="379942" cy="1511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D48DEE6-7296-4F38-BA33-726537328774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928C1-B55B-43FD-BB2D-9F7C443DA3B1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E38F75-7FE3-4932-A6D8-2F91C45EF995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DCE018-FE99-4009-B470-3C27D3355FAA}"/>
              </a:ext>
            </a:extLst>
          </p:cNvPr>
          <p:cNvCxnSpPr>
            <a:cxnSpLocks/>
          </p:cNvCxnSpPr>
          <p:nvPr/>
        </p:nvCxnSpPr>
        <p:spPr>
          <a:xfrm>
            <a:off x="6573341" y="2646477"/>
            <a:ext cx="1031165" cy="134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5819CC-2850-4F0A-9126-4D8D35E66082}"/>
              </a:ext>
            </a:extLst>
          </p:cNvPr>
          <p:cNvCxnSpPr>
            <a:cxnSpLocks/>
          </p:cNvCxnSpPr>
          <p:nvPr/>
        </p:nvCxnSpPr>
        <p:spPr>
          <a:xfrm>
            <a:off x="6592391" y="2641816"/>
            <a:ext cx="471632" cy="3219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2E08C8-72BC-45F4-B15F-9AF596E4DF60}"/>
              </a:ext>
            </a:extLst>
          </p:cNvPr>
          <p:cNvCxnSpPr>
            <a:cxnSpLocks/>
          </p:cNvCxnSpPr>
          <p:nvPr/>
        </p:nvCxnSpPr>
        <p:spPr>
          <a:xfrm flipV="1">
            <a:off x="7064023" y="2777490"/>
            <a:ext cx="540483" cy="1862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2D1AFC-983E-44AB-A663-E42597CC6E5A}"/>
              </a:ext>
            </a:extLst>
          </p:cNvPr>
          <p:cNvCxnSpPr>
            <a:cxnSpLocks/>
          </p:cNvCxnSpPr>
          <p:nvPr/>
        </p:nvCxnSpPr>
        <p:spPr>
          <a:xfrm flipV="1">
            <a:off x="11309985" y="442913"/>
            <a:ext cx="65171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585261-02CF-4A09-9C42-E188776773D7}"/>
              </a:ext>
            </a:extLst>
          </p:cNvPr>
          <p:cNvCxnSpPr>
            <a:cxnSpLocks/>
          </p:cNvCxnSpPr>
          <p:nvPr/>
        </p:nvCxnSpPr>
        <p:spPr>
          <a:xfrm flipV="1">
            <a:off x="9824085" y="3429000"/>
            <a:ext cx="981075" cy="632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0E4DDD-1955-4F2F-9D4F-919B5371F31B}"/>
              </a:ext>
            </a:extLst>
          </p:cNvPr>
          <p:cNvCxnSpPr>
            <a:cxnSpLocks/>
          </p:cNvCxnSpPr>
          <p:nvPr/>
        </p:nvCxnSpPr>
        <p:spPr>
          <a:xfrm flipV="1">
            <a:off x="8261985" y="5753102"/>
            <a:ext cx="1035916" cy="12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37A32E-3148-44C5-ACFD-C35AB9B12574}"/>
              </a:ext>
            </a:extLst>
          </p:cNvPr>
          <p:cNvCxnSpPr>
            <a:cxnSpLocks/>
          </p:cNvCxnSpPr>
          <p:nvPr/>
        </p:nvCxnSpPr>
        <p:spPr>
          <a:xfrm flipV="1">
            <a:off x="6710955" y="2963748"/>
            <a:ext cx="343182" cy="1242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5894D0-729B-4329-9F93-57F43C15425B}"/>
              </a:ext>
            </a:extLst>
          </p:cNvPr>
          <p:cNvCxnSpPr>
            <a:cxnSpLocks/>
          </p:cNvCxnSpPr>
          <p:nvPr/>
        </p:nvCxnSpPr>
        <p:spPr>
          <a:xfrm>
            <a:off x="7346714" y="903486"/>
            <a:ext cx="468945" cy="269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B9C3C0-9FB9-4A55-B57F-4463671FC1C4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1F9476-EF2A-42F0-848B-AA13D70DC602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34188C-7F02-45FB-895F-F9F5FB810567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343F2B-A033-458F-98A1-E6AF86C92F7F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EC4BC0-1EDB-40BF-A8E0-1A9CA058638B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F076E2-DB9A-44B7-AEF8-9F53202BD3A1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E8A32-B545-43A5-8FF8-731F1E48D9A4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5271E3-6BAE-4922-987E-F16E2562E7AC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7B39F5-6962-4731-B3DD-D39F4F2F72D5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FAC3E5-65E9-4806-AEA7-B878D1B63298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C62FD-4708-4696-82CA-3A63DFD62C6D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575AD7-5AAA-443C-9887-6F9F42242A78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AD4F6-4460-C59B-A0A7-25F6983CB8A1}"/>
              </a:ext>
            </a:extLst>
          </p:cNvPr>
          <p:cNvSpPr txBox="1"/>
          <p:nvPr/>
        </p:nvSpPr>
        <p:spPr>
          <a:xfrm>
            <a:off x="102661" y="3964460"/>
            <a:ext cx="5841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pairwise network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set of entities (</a:t>
            </a:r>
            <a:r>
              <a:rPr lang="en-US" sz="2400" i="1" dirty="0"/>
              <a:t>nodes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collection of pairwise interactions between them (</a:t>
            </a:r>
            <a:r>
              <a:rPr lang="en-US" sz="2400" i="1" dirty="0"/>
              <a:t>edges</a:t>
            </a:r>
            <a:r>
              <a:rPr lang="en-US" sz="2400" dirty="0"/>
              <a:t>).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AE965-05E5-479E-203D-9C23BD93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919A-2241-41D9-CB21-C7B6C514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can include one another…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Definition:</a:t>
                </a:r>
                <a:r>
                  <a:rPr lang="en-US" dirty="0"/>
                  <a:t> We introduce </a:t>
                </a:r>
                <a:r>
                  <a:rPr lang="en-US" i="1" dirty="0" err="1"/>
                  <a:t>simpliciality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/>
                  <a:t>) </a:t>
                </a:r>
                <a:r>
                  <a:rPr lang="en-US" dirty="0"/>
                  <a:t>as a measure that</a:t>
                </a:r>
              </a:p>
              <a:p>
                <a:r>
                  <a:rPr lang="en-US" dirty="0"/>
                  <a:t>s</a:t>
                </a:r>
                <a:r>
                  <a:rPr lang="en-US" b="0" dirty="0"/>
                  <a:t>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increases as subfaces are added to a hypergraph</a:t>
                </a:r>
              </a:p>
              <a:p>
                <a:r>
                  <a:rPr lang="en-US" dirty="0"/>
                  <a:t>is maximal for a simplicial complex</a:t>
                </a:r>
                <a:endParaRPr lang="en-US" sz="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/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err="1"/>
                  <a:t>Simpliciality</a:t>
                </a:r>
                <a:r>
                  <a:rPr lang="en-US" sz="2400" b="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blipFill>
                <a:blip r:embed="rId3"/>
                <a:stretch>
                  <a:fillRect l="-9722" t="-20000" r="-208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7CAC4291-9BE0-0BED-EAD1-D597CC58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076" y="4153799"/>
            <a:ext cx="2901158" cy="1160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5EA433-E947-585F-9847-4A722059F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501" y="4153799"/>
            <a:ext cx="2901146" cy="1160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638E62-0EDB-B839-02BD-877D8B77D7BE}"/>
              </a:ext>
            </a:extLst>
          </p:cNvPr>
          <p:cNvCxnSpPr>
            <a:cxnSpLocks/>
          </p:cNvCxnSpPr>
          <p:nvPr/>
        </p:nvCxnSpPr>
        <p:spPr>
          <a:xfrm>
            <a:off x="3295649" y="5407125"/>
            <a:ext cx="5101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E4A02-385C-C802-9C8D-688F14180135}"/>
              </a:ext>
            </a:extLst>
          </p:cNvPr>
          <p:cNvCxnSpPr>
            <a:cxnSpLocks/>
          </p:cNvCxnSpPr>
          <p:nvPr/>
        </p:nvCxnSpPr>
        <p:spPr>
          <a:xfrm>
            <a:off x="3295649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6C41CB-1611-035B-DDFF-831773516328}"/>
              </a:ext>
            </a:extLst>
          </p:cNvPr>
          <p:cNvCxnSpPr>
            <a:cxnSpLocks/>
          </p:cNvCxnSpPr>
          <p:nvPr/>
        </p:nvCxnSpPr>
        <p:spPr>
          <a:xfrm>
            <a:off x="8386748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D6876A-B4B7-2314-9046-706815FD6E9C}"/>
              </a:ext>
            </a:extLst>
          </p:cNvPr>
          <p:cNvSpPr txBox="1"/>
          <p:nvPr/>
        </p:nvSpPr>
        <p:spPr>
          <a:xfrm>
            <a:off x="8240995" y="5706165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1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2CCCB-C892-1219-B2FD-D46604F3E589}"/>
              </a:ext>
            </a:extLst>
          </p:cNvPr>
          <p:cNvSpPr txBox="1"/>
          <p:nvPr/>
        </p:nvSpPr>
        <p:spPr>
          <a:xfrm>
            <a:off x="3158935" y="5711607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0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B2CB59-0434-BF2C-D642-84E8047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77CA4-9817-E812-B216-4B56337DA8A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381600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92AF-2F95-5BCC-6B5B-9E9E1766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</a:t>
            </a:r>
            <a:r>
              <a:rPr lang="en-US" dirty="0" err="1"/>
              <a:t>simpliciality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B584-1A7E-6018-B2BD-46CF408A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253" name="Picture 252" descr="A screenshot of a computer&#10;&#10;Description automatically generated">
            <a:extLst>
              <a:ext uri="{FF2B5EF4-FFF2-40B4-BE49-F238E27FC236}">
                <a16:creationId xmlns:a16="http://schemas.microsoft.com/office/drawing/2014/main" id="{F6FD2355-4768-3F64-487A-7E150FB11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76"/>
          <a:stretch/>
        </p:blipFill>
        <p:spPr>
          <a:xfrm>
            <a:off x="7154333" y="1412041"/>
            <a:ext cx="4809067" cy="4944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/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Simplicial fraction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</m:oMath>
                </a14:m>
                <a:r>
                  <a:rPr lang="en-US" sz="2400" dirty="0"/>
                  <a:t>): What fraction of interactions include all of their sub-interactions?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l="-1663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/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US" sz="2400" dirty="0"/>
                  <a:t>): What fraction of necessary sub-interactions are already present?</a:t>
                </a: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l="-1663" t="-4545" r="-124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/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Face 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𝐹𝐸𝑆</m:t>
                        </m:r>
                      </m:sub>
                    </m:sSub>
                  </m:oMath>
                </a14:m>
                <a:r>
                  <a:rPr lang="en-US" sz="2400" dirty="0"/>
                  <a:t>): On average, what fraction of necessary sub-interactions are already present for each maximal interaction?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l="-1663" t="-3158" r="-16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F2752-AA5E-CB58-0786-5DC5A5CC51B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018133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9B22-E80B-FA9A-B1C1-AAC5ABE1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0E24-544D-6878-6912-ECA65BF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When it comes to higher-order generative models, it is all or nothing!</a:t>
            </a:r>
          </a:p>
          <a:p>
            <a:r>
              <a:rPr lang="en-US" dirty="0"/>
              <a:t>Models that enforce downward closure, e.g., the simplicial configuration model</a:t>
            </a:r>
          </a:p>
          <a:p>
            <a:r>
              <a:rPr lang="en-US" dirty="0"/>
              <a:t>Models with no consideration for inclusion structure, e.g., the hypergraph </a:t>
            </a:r>
            <a:r>
              <a:rPr lang="en-US" dirty="0" err="1"/>
              <a:t>Erdös-Rényi</a:t>
            </a:r>
            <a:r>
              <a:rPr lang="en-US" dirty="0"/>
              <a:t>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5183C-6C92-F007-5AC9-A000B3324ECA}"/>
              </a:ext>
            </a:extLst>
          </p:cNvPr>
          <p:cNvSpPr txBox="1"/>
          <p:nvPr/>
        </p:nvSpPr>
        <p:spPr>
          <a:xfrm>
            <a:off x="1929390" y="4986345"/>
            <a:ext cx="7592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/>
              <a:t>In reality, </a:t>
            </a:r>
            <a:r>
              <a:rPr lang="en-US" sz="3200" b="1" i="1" dirty="0" err="1"/>
              <a:t>simpliciality</a:t>
            </a:r>
            <a:r>
              <a:rPr lang="en-US" sz="3200" b="1" i="1" dirty="0"/>
              <a:t> is a spectrum!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D9CDB4-A8E3-39AB-ADE3-8DD82C7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A1391-48EE-C450-29D8-71974DC0504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218187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9C1D-5813-F03A-4328-0C562438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FBFFF-D843-78FD-28D9-C0B8A510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60" y="1463765"/>
            <a:ext cx="5257800" cy="48172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Proximity datasets</a:t>
            </a:r>
          </a:p>
          <a:p>
            <a:pPr marL="0" indent="0">
              <a:buNone/>
            </a:pPr>
            <a:r>
              <a:rPr lang="en-US" i="1" dirty="0"/>
              <a:t>Nodes are people and edges are formed by converting a simultaneous clique interaction measured via proximity from wearable badges to a maximal hyperedge.</a:t>
            </a:r>
          </a:p>
          <a:p>
            <a:r>
              <a:rPr lang="en-US" b="1" dirty="0"/>
              <a:t>contact-high-school</a:t>
            </a:r>
          </a:p>
          <a:p>
            <a:r>
              <a:rPr lang="en-US" b="1" dirty="0"/>
              <a:t>contact-primary-school</a:t>
            </a:r>
            <a:endParaRPr lang="en-US" dirty="0"/>
          </a:p>
          <a:p>
            <a:r>
              <a:rPr lang="en-US" b="1" dirty="0"/>
              <a:t>hospital-</a:t>
            </a:r>
            <a:r>
              <a:rPr lang="en-US" b="1" dirty="0" err="1"/>
              <a:t>lyon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Email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Nodes are email addresses and edges are email messages</a:t>
            </a:r>
          </a:p>
          <a:p>
            <a:r>
              <a:rPr lang="en-US" b="1" dirty="0"/>
              <a:t>email-</a:t>
            </a:r>
            <a:r>
              <a:rPr lang="en-US" b="1" dirty="0" err="1"/>
              <a:t>enron</a:t>
            </a:r>
            <a:endParaRPr lang="en-US" b="1" dirty="0"/>
          </a:p>
          <a:p>
            <a:r>
              <a:rPr lang="en-US" b="1" dirty="0"/>
              <a:t>email-</a:t>
            </a:r>
            <a:r>
              <a:rPr lang="en-US" b="1" dirty="0" err="1"/>
              <a:t>eu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26806-D8DD-27A0-0AAC-CE1DB35C50F0}"/>
              </a:ext>
            </a:extLst>
          </p:cNvPr>
          <p:cNvSpPr txBox="1">
            <a:spLocks/>
          </p:cNvSpPr>
          <p:nvPr/>
        </p:nvSpPr>
        <p:spPr>
          <a:xfrm>
            <a:off x="6454240" y="1463765"/>
            <a:ext cx="5394860" cy="507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Biologically associated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i="1" dirty="0"/>
              <a:t>Nodes and edges measure the co-occurrence of biological substances or properties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diseasome</a:t>
            </a:r>
            <a:r>
              <a:rPr lang="en-US" sz="2200" dirty="0"/>
              <a:t>: diseases and symptoms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disgenenet</a:t>
            </a:r>
            <a:r>
              <a:rPr lang="en-US" sz="2200" dirty="0"/>
              <a:t>: genes and diseases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ndc</a:t>
            </a:r>
            <a:r>
              <a:rPr lang="en-US" sz="2200" b="1" dirty="0"/>
              <a:t>-substances</a:t>
            </a:r>
            <a:r>
              <a:rPr lang="en-US" sz="2200" dirty="0"/>
              <a:t>: compounds and drugs</a:t>
            </a:r>
          </a:p>
          <a:p>
            <a:pPr marL="0" indent="0">
              <a:lnSpc>
                <a:spcPct val="70000"/>
              </a:lnSpc>
              <a:buNone/>
            </a:pPr>
            <a:endParaRPr lang="en-US" sz="2200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Misc.</a:t>
            </a:r>
            <a:endParaRPr lang="en-US" sz="2200" dirty="0"/>
          </a:p>
          <a:p>
            <a:pPr>
              <a:lnSpc>
                <a:spcPct val="70000"/>
              </a:lnSpc>
            </a:pPr>
            <a:r>
              <a:rPr lang="en-US" sz="2200" b="1" dirty="0"/>
              <a:t>congress-bills</a:t>
            </a:r>
            <a:r>
              <a:rPr lang="en-US" sz="2200" dirty="0"/>
              <a:t>: Nodes represent congresspeople and edges are co-sponsored bills</a:t>
            </a:r>
          </a:p>
          <a:p>
            <a:pPr>
              <a:lnSpc>
                <a:spcPct val="70000"/>
              </a:lnSpc>
            </a:pPr>
            <a:r>
              <a:rPr lang="en-US" sz="2200" b="1" dirty="0"/>
              <a:t>tags-ask-ubuntu</a:t>
            </a:r>
            <a:r>
              <a:rPr lang="en-US" sz="2200" dirty="0"/>
              <a:t>: The edges are posted questions on an online help forum and nodes are topic tags associated with each question.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A3EDC-EB09-2F6C-9CE9-3947EA09EE29}"/>
              </a:ext>
            </a:extLst>
          </p:cNvPr>
          <p:cNvSpPr txBox="1"/>
          <p:nvPr/>
        </p:nvSpPr>
        <p:spPr>
          <a:xfrm>
            <a:off x="2027033" y="6284822"/>
            <a:ext cx="813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Recall: a dataset with </a:t>
            </a:r>
            <a:r>
              <a:rPr lang="en-US" sz="2400" i="1" dirty="0"/>
              <a:t>more</a:t>
            </a:r>
            <a:r>
              <a:rPr lang="en-US" sz="2400" dirty="0"/>
              <a:t> included subfaces is </a:t>
            </a:r>
            <a:r>
              <a:rPr lang="en-US" sz="2400" i="1" dirty="0"/>
              <a:t>more</a:t>
            </a:r>
            <a:r>
              <a:rPr lang="en-US" sz="2400" dirty="0"/>
              <a:t> simplicial.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7D7A7-E252-F5BC-D134-1C5A414F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5C8C21D-9842-9FC0-F781-AA53D680861C}"/>
              </a:ext>
            </a:extLst>
          </p:cNvPr>
          <p:cNvSpPr txBox="1"/>
          <p:nvPr/>
        </p:nvSpPr>
        <p:spPr>
          <a:xfrm>
            <a:off x="1246146" y="1862473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Proximity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A7B40-A210-B97B-79B6-25172931C56D}"/>
              </a:ext>
            </a:extLst>
          </p:cNvPr>
          <p:cNvSpPr txBox="1"/>
          <p:nvPr/>
        </p:nvSpPr>
        <p:spPr>
          <a:xfrm>
            <a:off x="1246146" y="3072654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DBAEC-C8B0-3C96-DB89-0D446448F79B}"/>
              </a:ext>
            </a:extLst>
          </p:cNvPr>
          <p:cNvSpPr txBox="1"/>
          <p:nvPr/>
        </p:nvSpPr>
        <p:spPr>
          <a:xfrm>
            <a:off x="1246146" y="3995815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Biologically associated</a:t>
            </a:r>
          </a:p>
        </p:txBody>
      </p:sp>
      <p:pic>
        <p:nvPicPr>
          <p:cNvPr id="24" name="Picture 23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DD67E67-92AE-8033-15EF-3D2C7963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25" y="1396814"/>
            <a:ext cx="6673750" cy="50053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164806-6FF1-BF48-0F3B-9F73354EBDAB}"/>
              </a:ext>
            </a:extLst>
          </p:cNvPr>
          <p:cNvSpPr txBox="1"/>
          <p:nvPr/>
        </p:nvSpPr>
        <p:spPr>
          <a:xfrm>
            <a:off x="1246146" y="5121416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FAA182-2F38-E69E-E221-A794B78E3ED5}"/>
              </a:ext>
            </a:extLst>
          </p:cNvPr>
          <p:cNvSpPr/>
          <p:nvPr/>
        </p:nvSpPr>
        <p:spPr>
          <a:xfrm>
            <a:off x="8140389" y="1561171"/>
            <a:ext cx="1001584" cy="12489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C6F6B0-6375-E73E-DB25-AE64434632FD}"/>
              </a:ext>
            </a:extLst>
          </p:cNvPr>
          <p:cNvSpPr/>
          <p:nvPr/>
        </p:nvSpPr>
        <p:spPr>
          <a:xfrm>
            <a:off x="4909475" y="2842893"/>
            <a:ext cx="2372271" cy="81874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24DA627-EB9C-1203-E59B-F9230D79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simplicial are higher-order networks?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FBB38-428C-2E80-A025-D7BC9EA08F83}"/>
              </a:ext>
            </a:extLst>
          </p:cNvPr>
          <p:cNvSpPr/>
          <p:nvPr/>
        </p:nvSpPr>
        <p:spPr>
          <a:xfrm>
            <a:off x="4853721" y="3780264"/>
            <a:ext cx="487713" cy="107743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72A14-1C72-B19E-8598-C2D937005A1B}"/>
              </a:ext>
            </a:extLst>
          </p:cNvPr>
          <p:cNvSpPr/>
          <p:nvPr/>
        </p:nvSpPr>
        <p:spPr>
          <a:xfrm>
            <a:off x="4866885" y="5003100"/>
            <a:ext cx="2080325" cy="6059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8962B-3D85-9323-7325-9EADF17C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51A44-1CB4-FC0B-4CFC-8DB0023CAFE6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524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5" grpId="0"/>
      <p:bldP spid="26" grpId="0" animBg="1"/>
      <p:bldP spid="26" grpId="1" animBg="1"/>
      <p:bldP spid="27" grpId="0" animBg="1"/>
      <p:bldP spid="27" grpId="1" animBg="1"/>
      <p:bldP spid="37" grpId="0" animBg="1"/>
      <p:bldP spid="37" grpId="1" animBg="1"/>
      <p:bldP spid="3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479B-63D5-8B46-87A7-CB6BF37C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E639-9A64-3E5A-B959-E3F137E8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three generative models that are easy to fit:</a:t>
            </a:r>
          </a:p>
          <a:p>
            <a:r>
              <a:rPr lang="en-US" b="1" dirty="0" err="1"/>
              <a:t>biSBM</a:t>
            </a:r>
            <a:r>
              <a:rPr lang="en-US" dirty="0"/>
              <a:t>: Expected degree/edge size sequences + community structure</a:t>
            </a:r>
          </a:p>
          <a:p>
            <a:r>
              <a:rPr lang="en-US" b="1" dirty="0"/>
              <a:t>Hypergraph configuration model</a:t>
            </a:r>
            <a:r>
              <a:rPr lang="en-US" dirty="0"/>
              <a:t>: exact degree/edge size sequences</a:t>
            </a:r>
          </a:p>
          <a:p>
            <a:r>
              <a:rPr lang="en-US" b="1" dirty="0"/>
              <a:t>Bipartite Chung-Lu model</a:t>
            </a:r>
            <a:r>
              <a:rPr lang="en-US" dirty="0"/>
              <a:t>: Expected degree/edge size 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1,000 realizations of each fitted model to each dataset.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8D03-6229-D577-B60E-007EE2D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78ADD-11A6-5C99-2C73-137068198234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779441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BF35-D744-EE89-8AE7-2B3930A2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496F844-068C-79E9-00FE-D4B88552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7"/>
            <a:ext cx="12192000" cy="457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9903-72A7-8B7F-8701-7585F4A1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A425-834B-79CE-E34F-0D30356595E7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316790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1D1-32C5-9E99-F979-E0535F0A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realistic higher-order network models and measures</a:t>
            </a:r>
          </a:p>
        </p:txBody>
      </p:sp>
      <p:pic>
        <p:nvPicPr>
          <p:cNvPr id="6" name="Content Placeholder 5" descr="A group of graphs showing the same size of the same size&#10;&#10;Description automatically generated with medium confidence">
            <a:extLst>
              <a:ext uri="{FF2B5EF4-FFF2-40B4-BE49-F238E27FC236}">
                <a16:creationId xmlns:a16="http://schemas.microsoft.com/office/drawing/2014/main" id="{74D3E1E7-C3CC-2860-0F39-00E09FF8D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9905"/>
            <a:ext cx="6184900" cy="34823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ED6CF-0F07-153D-5A13-E608C5D7EE3D}"/>
              </a:ext>
            </a:extLst>
          </p:cNvPr>
          <p:cNvSpPr txBox="1"/>
          <p:nvPr/>
        </p:nvSpPr>
        <p:spPr>
          <a:xfrm>
            <a:off x="444500" y="5295900"/>
            <a:ext cx="565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Assortativity</a:t>
            </a:r>
            <a:r>
              <a:rPr lang="en-US" sz="2000" dirty="0"/>
              <a:t> + degree sequence cannot fully capture spreading properties of a hypergraph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42993-357C-869F-108F-575FA5A1B54B}"/>
              </a:ext>
            </a:extLst>
          </p:cNvPr>
          <p:cNvSpPr/>
          <p:nvPr/>
        </p:nvSpPr>
        <p:spPr>
          <a:xfrm>
            <a:off x="4965700" y="3570068"/>
            <a:ext cx="876300" cy="6463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F0D0F-AE96-F07C-2D2E-A85BC19556A8}"/>
              </a:ext>
            </a:extLst>
          </p:cNvPr>
          <p:cNvSpPr txBox="1"/>
          <p:nvPr/>
        </p:nvSpPr>
        <p:spPr>
          <a:xfrm>
            <a:off x="6337300" y="1949905"/>
            <a:ext cx="56261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As shown earlier, there are opportunities for models that…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structure at </a:t>
            </a:r>
            <a:r>
              <a:rPr lang="en-US" sz="2400" b="1" dirty="0"/>
              <a:t>different scales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match the empirical </a:t>
            </a:r>
            <a:r>
              <a:rPr lang="en-US" sz="2400" b="1" dirty="0" err="1"/>
              <a:t>simpliciality</a:t>
            </a:r>
            <a:r>
              <a:rPr lang="en-US" sz="2400" dirty="0"/>
              <a:t> of higher-order datasets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There also may be latent structure that can be captured with different higher-order measures.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AACA-1BFA-38BA-6C20-E02D44D8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1340A-900A-F315-237D-4158352DCF2E}"/>
              </a:ext>
            </a:extLst>
          </p:cNvPr>
          <p:cNvSpPr txBox="1"/>
          <p:nvPr/>
        </p:nvSpPr>
        <p:spPr>
          <a:xfrm>
            <a:off x="40341" y="6538912"/>
            <a:ext cx="3632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 </a:t>
            </a:r>
            <a:r>
              <a:rPr lang="en-US" sz="1400" i="1" dirty="0"/>
              <a:t>and J. G. Restrepo, Chaos (2022)</a:t>
            </a:r>
          </a:p>
        </p:txBody>
      </p:sp>
    </p:spTree>
    <p:extLst>
      <p:ext uri="{BB962C8B-B14F-4D97-AF65-F5344CB8AC3E}">
        <p14:creationId xmlns:p14="http://schemas.microsoft.com/office/powerpoint/2010/main" val="393359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4777-F625-8EE2-2CCF-6055AF58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52B4-7ADB-7832-3D68-1816390A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S. G. Aksoy, C. Joslyn, C. Ortiz Marrero, et al. ”Hypernetwork science via high-order hypergraph walks”, </a:t>
            </a:r>
            <a:r>
              <a:rPr lang="en-US" sz="2800" i="1" dirty="0"/>
              <a:t>EPJ Data Sci. </a:t>
            </a:r>
            <a:r>
              <a:rPr lang="en-US" sz="2800" dirty="0"/>
              <a:t>9, 16 (2020).</a:t>
            </a:r>
          </a:p>
          <a:p>
            <a:r>
              <a:rPr lang="en-US" sz="2800" dirty="0"/>
              <a:t>N. W. Landry, J.-G. Young, and N. E. Eikmeier, “The </a:t>
            </a:r>
            <a:r>
              <a:rPr lang="en-US" sz="2800" dirty="0" err="1"/>
              <a:t>simpliciality</a:t>
            </a:r>
            <a:r>
              <a:rPr lang="en-US" sz="2800" dirty="0"/>
              <a:t> of higher-order networks”, </a:t>
            </a:r>
            <a:r>
              <a:rPr lang="en-US" sz="2800" i="1" dirty="0"/>
              <a:t>EPJ Data Sci. </a:t>
            </a:r>
            <a:r>
              <a:rPr lang="en-US" sz="2800" dirty="0"/>
              <a:t>(2024).</a:t>
            </a:r>
          </a:p>
          <a:p>
            <a:r>
              <a:rPr lang="en-US" dirty="0"/>
              <a:t>N. W. Landry, I. Amburg, M. Shi, and S. G. Aksoy, “Filtering higher-order datasets”, </a:t>
            </a:r>
            <a:r>
              <a:rPr lang="en-US" i="1" dirty="0"/>
              <a:t>J. Phys. Complex. </a:t>
            </a:r>
            <a:r>
              <a:rPr lang="en-US" dirty="0"/>
              <a:t>(2024).</a:t>
            </a:r>
          </a:p>
          <a:p>
            <a:r>
              <a:rPr lang="en-US" dirty="0"/>
              <a:t>N. W. Landry and J. G. Restrepo, “Hypergraph </a:t>
            </a:r>
            <a:r>
              <a:rPr lang="en-US" dirty="0" err="1"/>
              <a:t>assortativity</a:t>
            </a:r>
            <a:r>
              <a:rPr lang="en-US" dirty="0"/>
              <a:t>: a dynamical systems perspective”, </a:t>
            </a:r>
            <a:r>
              <a:rPr lang="en-US" i="1" dirty="0"/>
              <a:t>Chaos</a:t>
            </a:r>
            <a:r>
              <a:rPr lang="en-US" dirty="0"/>
              <a:t> (2022)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T. LaRock and R. Lambiotte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J. Phys. Complex.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045007 (2023)</a:t>
            </a:r>
            <a:endParaRPr lang="en-US" dirty="0"/>
          </a:p>
          <a:p>
            <a:r>
              <a:rPr lang="en-US" dirty="0"/>
              <a:t>L. </a:t>
            </a:r>
            <a:r>
              <a:rPr lang="en-US" dirty="0" err="1"/>
              <a:t>Neuhäuser</a:t>
            </a:r>
            <a:r>
              <a:rPr lang="en-US" dirty="0"/>
              <a:t>, A. Mellor, and R. Lambiotte, “Multibody interactions and nonlinear consensus dynamics on networked systems”, </a:t>
            </a:r>
            <a:r>
              <a:rPr lang="en-US" i="1" dirty="0"/>
              <a:t>Phys. Rev. E </a:t>
            </a:r>
            <a:r>
              <a:rPr lang="en-US" dirty="0"/>
              <a:t>101, 032310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F20F-6428-9586-CEA2-657C8351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-1"/>
            <a:ext cx="5788198" cy="68580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BA2755-BB90-AAEF-EBED-D1CCBB83CCC8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0E7B5E-AE2C-1928-BC27-DBE72297B8B6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A8334C-B16D-6977-C363-2CE2AF9747A6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970464-AE97-681D-3E3F-B834887624D7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021CC4-0661-A54D-C04F-8F37E5E4D6E3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67EC85-8EA5-FA08-E6A8-D342F3320E95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0F6ADF-3C6C-2260-F5BA-D9E60769D84D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76ADEB-DBE7-1567-DA55-93DF520C8A58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1F8EFB-4E2E-FEFB-7AE2-5477E32940A7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492664-9D6F-D583-47DB-6B0C628469E7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F565BD-ED03-37B5-AFCE-A4B7C86456DD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B24B04-2499-7B0F-7560-116F9E64FBAB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DBB6B13-47D4-0CF3-02EC-94AFB9F74B3D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D3151C-4302-6154-7588-BB2592F15AA1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0285AF-7C5D-3AFC-C98C-27202BE679A1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C15BA6-3883-24BE-70FA-AD410C138AD7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17A8B7-BAB9-61AA-BDC5-D4996E892AB0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Higher-order networks…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10FED4-FCC4-46A4-A000-BD5513FF4726}"/>
              </a:ext>
            </a:extLst>
          </p:cNvPr>
          <p:cNvSpPr/>
          <p:nvPr/>
        </p:nvSpPr>
        <p:spPr>
          <a:xfrm rot="21194883">
            <a:off x="7931263" y="5474732"/>
            <a:ext cx="1721400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/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higher-order network (or </a:t>
                </a:r>
                <a:r>
                  <a:rPr lang="en-US" sz="2400" i="1" dirty="0"/>
                  <a:t>hypergraph</a:t>
                </a:r>
                <a:r>
                  <a:rPr lang="en-US" sz="2400" dirty="0"/>
                  <a:t>) 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set of entities (</a:t>
                </a:r>
                <a:r>
                  <a:rPr lang="en-US" sz="2400" i="1" dirty="0"/>
                  <a:t>nodes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collection of arbitrarily-sized interactions between them (</a:t>
                </a:r>
                <a:r>
                  <a:rPr lang="en-US" sz="2400" i="1" dirty="0"/>
                  <a:t>hyperedges</a:t>
                </a:r>
                <a:r>
                  <a:rPr lang="en-US" sz="2400" dirty="0"/>
                  <a:t>).</a:t>
                </a:r>
              </a:p>
              <a:p>
                <a:endParaRPr lang="en-US" sz="1200" dirty="0"/>
              </a:p>
              <a:p>
                <a:r>
                  <a:rPr lang="en-US" sz="2400" dirty="0"/>
                  <a:t>An </a:t>
                </a:r>
                <a:r>
                  <a:rPr lang="en-US" sz="2400" i="1" dirty="0"/>
                  <a:t>m-hyperedge</a:t>
                </a:r>
                <a:r>
                  <a:rPr lang="en-US" sz="2400" dirty="0"/>
                  <a:t> is an interaction between </a:t>
                </a:r>
                <a:r>
                  <a:rPr lang="en-US" sz="2400" i="1" dirty="0"/>
                  <a:t>m</a:t>
                </a:r>
                <a:r>
                  <a:rPr lang="en-US" sz="2400" dirty="0"/>
                  <a:t> nodes. “Higher-order”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blipFill>
                <a:blip r:embed="rId3"/>
                <a:stretch>
                  <a:fillRect l="-173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299B7B9-E8BD-0F32-8ACE-CDCDD0D269D0}"/>
              </a:ext>
            </a:extLst>
          </p:cNvPr>
          <p:cNvSpPr/>
          <p:nvPr/>
        </p:nvSpPr>
        <p:spPr>
          <a:xfrm rot="19674839">
            <a:off x="9461399" y="3307667"/>
            <a:ext cx="1721400" cy="8530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4671C8-1087-E93B-1884-8F57EA20FFD9}"/>
              </a:ext>
            </a:extLst>
          </p:cNvPr>
          <p:cNvSpPr/>
          <p:nvPr/>
        </p:nvSpPr>
        <p:spPr>
          <a:xfrm rot="275653">
            <a:off x="6348796" y="2103635"/>
            <a:ext cx="1558891" cy="11894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060DEA-E37E-383B-AA95-B12FA69D0A6E}"/>
              </a:ext>
            </a:extLst>
          </p:cNvPr>
          <p:cNvSpPr/>
          <p:nvPr/>
        </p:nvSpPr>
        <p:spPr>
          <a:xfrm rot="1541639">
            <a:off x="6550853" y="2285028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6074DB-441D-07CF-F5E6-160B0A8339EB}"/>
              </a:ext>
            </a:extLst>
          </p:cNvPr>
          <p:cNvSpPr/>
          <p:nvPr/>
        </p:nvSpPr>
        <p:spPr>
          <a:xfrm rot="3617355">
            <a:off x="7892416" y="1055599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A6D167-50A0-7246-BBDC-CE6EFDD0FFC0}"/>
              </a:ext>
            </a:extLst>
          </p:cNvPr>
          <p:cNvSpPr/>
          <p:nvPr/>
        </p:nvSpPr>
        <p:spPr>
          <a:xfrm rot="2797803">
            <a:off x="8472582" y="1450168"/>
            <a:ext cx="935590" cy="1188516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489C54-D986-F9CD-C596-E02C9F19BE65}"/>
              </a:ext>
            </a:extLst>
          </p:cNvPr>
          <p:cNvSpPr/>
          <p:nvPr/>
        </p:nvSpPr>
        <p:spPr>
          <a:xfrm rot="1835458">
            <a:off x="7040696" y="708227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25E1-98DB-6CDC-12B0-703B966E65C5}"/>
              </a:ext>
            </a:extLst>
          </p:cNvPr>
          <p:cNvSpPr/>
          <p:nvPr/>
        </p:nvSpPr>
        <p:spPr>
          <a:xfrm>
            <a:off x="11080559" y="102175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D7CBF4-F8FA-5387-2EBC-565CE4DE8CCE}"/>
              </a:ext>
            </a:extLst>
          </p:cNvPr>
          <p:cNvSpPr txBox="1"/>
          <p:nvPr/>
        </p:nvSpPr>
        <p:spPr>
          <a:xfrm>
            <a:off x="104110" y="2732915"/>
            <a:ext cx="5841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any number of entities may interact at once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DA8338-318C-A317-3A64-477D6E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CACD-155E-45F8-BA30-8DD108EF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4243D-55FF-4CD8-97B2-639827C0C30D}"/>
              </a:ext>
            </a:extLst>
          </p:cNvPr>
          <p:cNvSpPr txBox="1"/>
          <p:nvPr/>
        </p:nvSpPr>
        <p:spPr>
          <a:xfrm>
            <a:off x="7889051" y="5209145"/>
            <a:ext cx="297440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3-hyperedge (triangle)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10679-A575-4D49-BA2E-31BE57507BB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008158" y="1353464"/>
            <a:ext cx="831357" cy="93494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747571-2E22-4707-A2EF-9539B66BF7FA}"/>
              </a:ext>
            </a:extLst>
          </p:cNvPr>
          <p:cNvSpPr txBox="1"/>
          <p:nvPr/>
        </p:nvSpPr>
        <p:spPr>
          <a:xfrm>
            <a:off x="8575300" y="891799"/>
            <a:ext cx="25284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2-hyperedge (link)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/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The </a:t>
                </a:r>
                <a:r>
                  <a:rPr lang="en-US" sz="2400" b="1" dirty="0">
                    <a:solidFill>
                      <a:prstClr val="black"/>
                    </a:solidFill>
                  </a:rPr>
                  <a:t>hyperdegree</a:t>
                </a:r>
                <a:r>
                  <a:rPr lang="en-US" sz="2400" dirty="0">
                    <a:solidFill>
                      <a:prstClr val="black"/>
                    </a:solidFill>
                  </a:rPr>
                  <a:t> is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counts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-hyperedges to which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belongs.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blipFill>
                <a:blip r:embed="rId3"/>
                <a:stretch>
                  <a:fillRect l="-1831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D2850E-AE52-49B0-A1E8-CA02BCF75BF6}"/>
              </a:ext>
            </a:extLst>
          </p:cNvPr>
          <p:cNvCxnSpPr>
            <a:cxnSpLocks/>
            <a:stCxn id="33" idx="2"/>
            <a:endCxn id="21" idx="1"/>
          </p:cNvCxnSpPr>
          <p:nvPr/>
        </p:nvCxnSpPr>
        <p:spPr>
          <a:xfrm>
            <a:off x="6779509" y="1810693"/>
            <a:ext cx="1003415" cy="110012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F8B2DA3-634C-40CC-AE77-D100DA40A70D}"/>
              </a:ext>
            </a:extLst>
          </p:cNvPr>
          <p:cNvGrpSpPr/>
          <p:nvPr/>
        </p:nvGrpSpPr>
        <p:grpSpPr>
          <a:xfrm>
            <a:off x="7616034" y="1868922"/>
            <a:ext cx="3005129" cy="3110563"/>
            <a:chOff x="12540682" y="14582830"/>
            <a:chExt cx="3005129" cy="311056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34B7B30-EC2C-478E-8228-0A6055C950C9}"/>
                </a:ext>
              </a:extLst>
            </p:cNvPr>
            <p:cNvSpPr/>
            <p:nvPr/>
          </p:nvSpPr>
          <p:spPr>
            <a:xfrm rot="9101610">
              <a:off x="13801637" y="16611938"/>
              <a:ext cx="1744174" cy="469141"/>
            </a:xfrm>
            <a:prstGeom prst="triangle">
              <a:avLst>
                <a:gd name="adj" fmla="val 35610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C3AB62B-DA09-4238-BECF-6D1FAA4B77B6}"/>
                </a:ext>
              </a:extLst>
            </p:cNvPr>
            <p:cNvSpPr/>
            <p:nvPr/>
          </p:nvSpPr>
          <p:spPr>
            <a:xfrm rot="13285324">
              <a:off x="13783957" y="15669310"/>
              <a:ext cx="1519302" cy="644647"/>
            </a:xfrm>
            <a:prstGeom prst="triangle">
              <a:avLst>
                <a:gd name="adj" fmla="val 55199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8C45EC4-7896-4CC9-9646-3518D439CBC0}"/>
                </a:ext>
              </a:extLst>
            </p:cNvPr>
            <p:cNvSpPr/>
            <p:nvPr/>
          </p:nvSpPr>
          <p:spPr>
            <a:xfrm rot="19976415">
              <a:off x="12763265" y="15508178"/>
              <a:ext cx="1294172" cy="1037059"/>
            </a:xfrm>
            <a:prstGeom prst="triangle">
              <a:avLst>
                <a:gd name="adj" fmla="val 20014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00B6E5-87D6-4828-B527-C97AE1889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53339" y="14770473"/>
              <a:ext cx="558935" cy="52528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962EE3-70B1-40E7-B660-F0FBB23BB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3066" y="16761215"/>
              <a:ext cx="367605" cy="77855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873092-71EE-479F-B04F-044ABF155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6880" y="16177463"/>
              <a:ext cx="1046512" cy="5704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C163CF-76D3-45AF-89ED-C23C7526F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8763" y="16165476"/>
              <a:ext cx="754315" cy="76446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CE7FF7-EE83-4E1E-B77B-145F77470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13699" y="15753692"/>
              <a:ext cx="1457945" cy="4444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0FF059-329D-4843-8A62-EEBDC0775229}"/>
                </a:ext>
              </a:extLst>
            </p:cNvPr>
            <p:cNvCxnSpPr>
              <a:cxnSpLocks/>
            </p:cNvCxnSpPr>
            <p:nvPr/>
          </p:nvCxnSpPr>
          <p:spPr>
            <a:xfrm>
              <a:off x="14194637" y="15276482"/>
              <a:ext cx="76204" cy="90098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06244D-61BE-4464-9F0F-60EF28A93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8881" y="16771908"/>
              <a:ext cx="737609" cy="29347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78A583-EF4E-4B8C-8A4A-29DB2AC29747}"/>
                </a:ext>
              </a:extLst>
            </p:cNvPr>
            <p:cNvCxnSpPr>
              <a:cxnSpLocks/>
            </p:cNvCxnSpPr>
            <p:nvPr/>
          </p:nvCxnSpPr>
          <p:spPr>
            <a:xfrm>
              <a:off x="12843416" y="15753691"/>
              <a:ext cx="236084" cy="101821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C0AF5B-BE3A-4784-86ED-D2667454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79502" y="16198113"/>
              <a:ext cx="1157377" cy="57379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55A5D2-510B-479E-BD8C-840527FF5177}"/>
                </a:ext>
              </a:extLst>
            </p:cNvPr>
            <p:cNvSpPr/>
            <p:nvPr/>
          </p:nvSpPr>
          <p:spPr>
            <a:xfrm>
              <a:off x="12654153" y="1557130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CA7457-4CD8-4D82-B600-7A5C6DD7392C}"/>
                </a:ext>
              </a:extLst>
            </p:cNvPr>
            <p:cNvSpPr/>
            <p:nvPr/>
          </p:nvSpPr>
          <p:spPr>
            <a:xfrm>
              <a:off x="14075071" y="1599252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0A40AE-30F7-42EB-A87E-D7A4ACC0353D}"/>
                </a:ext>
              </a:extLst>
            </p:cNvPr>
            <p:cNvSpPr/>
            <p:nvPr/>
          </p:nvSpPr>
          <p:spPr>
            <a:xfrm>
              <a:off x="12897117" y="16578831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5347AA-63C5-4D63-BF9C-C616B8EA0C34}"/>
                </a:ext>
              </a:extLst>
            </p:cNvPr>
            <p:cNvSpPr/>
            <p:nvPr/>
          </p:nvSpPr>
          <p:spPr>
            <a:xfrm>
              <a:off x="14020733" y="15077069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1C25B6-8F64-4AC6-B374-6700A03A67C5}"/>
                </a:ext>
              </a:extLst>
            </p:cNvPr>
            <p:cNvSpPr/>
            <p:nvPr/>
          </p:nvSpPr>
          <p:spPr>
            <a:xfrm>
              <a:off x="13634106" y="16874854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8B0FE5-ADFB-43FA-B7E4-0B4EB8B569E4}"/>
                </a:ext>
              </a:extLst>
            </p:cNvPr>
            <p:cNvSpPr/>
            <p:nvPr/>
          </p:nvSpPr>
          <p:spPr>
            <a:xfrm>
              <a:off x="12540682" y="17328625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2394A5-9BF1-4117-A048-1E3B6CDD0F75}"/>
                </a:ext>
              </a:extLst>
            </p:cNvPr>
            <p:cNvSpPr/>
            <p:nvPr/>
          </p:nvSpPr>
          <p:spPr>
            <a:xfrm>
              <a:off x="15124681" y="1605861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DC66DB7-C8FA-46E4-87E6-8571E81388BF}"/>
                </a:ext>
              </a:extLst>
            </p:cNvPr>
            <p:cNvSpPr/>
            <p:nvPr/>
          </p:nvSpPr>
          <p:spPr>
            <a:xfrm>
              <a:off x="14824444" y="1672910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F88E63-5888-4D1B-B0AA-06594C318514}"/>
                </a:ext>
              </a:extLst>
            </p:cNvPr>
            <p:cNvSpPr/>
            <p:nvPr/>
          </p:nvSpPr>
          <p:spPr>
            <a:xfrm>
              <a:off x="13463898" y="1458283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B5041C-0496-46E3-977B-4D8D818D0E57}"/>
              </a:ext>
            </a:extLst>
          </p:cNvPr>
          <p:cNvCxnSpPr>
            <a:cxnSpLocks/>
            <a:stCxn id="3" idx="0"/>
            <a:endCxn id="9" idx="5"/>
          </p:cNvCxnSpPr>
          <p:nvPr/>
        </p:nvCxnSpPr>
        <p:spPr>
          <a:xfrm flipV="1">
            <a:off x="9376253" y="4279859"/>
            <a:ext cx="99407" cy="92928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/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7401143-5FB6-AB8D-80EC-D4B9CDBC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E58A-94B3-2864-574A-EB15122C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9C352-8CA3-D5FF-7101-A52DA2DD9390}"/>
              </a:ext>
            </a:extLst>
          </p:cNvPr>
          <p:cNvSpPr txBox="1"/>
          <p:nvPr/>
        </p:nvSpPr>
        <p:spPr>
          <a:xfrm>
            <a:off x="1028700" y="169068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simplicial complex </a:t>
            </a:r>
            <a:r>
              <a:rPr lang="en-US" sz="2400" dirty="0"/>
              <a:t>is a hypergraph with the added constraint of </a:t>
            </a:r>
            <a:r>
              <a:rPr lang="en-US" sz="2400" b="1" dirty="0"/>
              <a:t>downward closure</a:t>
            </a:r>
            <a:r>
              <a:rPr lang="en-US" sz="2400" dirty="0"/>
              <a:t>: that</a:t>
            </a:r>
            <a:r>
              <a:rPr lang="en-US" sz="2400" b="1" dirty="0"/>
              <a:t> </a:t>
            </a:r>
            <a:r>
              <a:rPr lang="en-US" sz="2400" dirty="0"/>
              <a:t>if an interaction exists, every sub-interaction (</a:t>
            </a:r>
            <a:r>
              <a:rPr lang="en-US" sz="2400" b="1" dirty="0"/>
              <a:t>subface</a:t>
            </a:r>
            <a:r>
              <a:rPr lang="en-US" sz="2400" dirty="0"/>
              <a:t>) also exists.</a:t>
            </a:r>
          </a:p>
          <a:p>
            <a:endParaRPr lang="en-US" sz="2400" dirty="0"/>
          </a:p>
          <a:p>
            <a:r>
              <a:rPr lang="en-US" sz="2400" b="1" i="1" dirty="0"/>
              <a:t>Ex.</a:t>
            </a:r>
          </a:p>
          <a:p>
            <a:r>
              <a:rPr lang="en-US" sz="2400" dirty="0"/>
              <a:t>C ={{1, 2, 3}, {1, 2}, {1, 3}, {2, 3}, {1}, {2}, {3}} describes a simplicial complex</a:t>
            </a:r>
          </a:p>
          <a:p>
            <a:r>
              <a:rPr lang="en-US" sz="2400" dirty="0"/>
              <a:t>E ={{1, 2, 3}, {1, 2}, {1, 3}} does not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6A473-E906-214C-951A-06EB5FE7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4263281"/>
            <a:ext cx="4572000" cy="1828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9895B-D3C7-8707-F892-A9AE41CF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F92C-D00F-8BC7-2E7E-1D0E82D9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hypergraphs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/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with only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hyperedges is called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-uniform hypergraph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blipFill>
                <a:blip r:embed="rId2"/>
                <a:stretch>
                  <a:fillRect l="-10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39915B-C201-E526-6C47-F7D14F1E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2197100"/>
            <a:ext cx="32639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B91B3-ED6B-FA2E-47AB-FB37BF0F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/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: pairwise network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blipFill>
                <a:blip r:embed="rId5"/>
                <a:stretch>
                  <a:fillRect t="-7895" r="-22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/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72340E-B75D-905D-8965-7125A6408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76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/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3ED-320A-3CB8-B0C6-8AC5E913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EFF82-239C-7A13-3143-42746AD5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34" y="1408136"/>
            <a:ext cx="7219666" cy="544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/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Every interaction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implies every sub-interaction. This is known as “downward closure”.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blipFill>
                <a:blip r:embed="rId3"/>
                <a:stretch>
                  <a:fillRect l="-1794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/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Ex. </a:t>
                </a:r>
                <a:r>
                  <a:rPr lang="en-US" sz="2400" dirty="0"/>
                  <a:t>The interaction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sz="2400" dirty="0"/>
                  <a:t> implies that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2, 3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exist.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blipFill>
                <a:blip r:embed="rId4"/>
                <a:stretch>
                  <a:fillRect l="-1985" t="-3125" r="-74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7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14819</TotalTime>
  <Words>2753</Words>
  <Application>Microsoft Macintosh PowerPoint</Application>
  <PresentationFormat>Widescreen</PresentationFormat>
  <Paragraphs>348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PowerPoint Presentation</vt:lpstr>
      <vt:lpstr>A complex system is…</vt:lpstr>
      <vt:lpstr>Pairwise networks…</vt:lpstr>
      <vt:lpstr>Higher-order networks…</vt:lpstr>
      <vt:lpstr>Terminology</vt:lpstr>
      <vt:lpstr>Simplicial complexes</vt:lpstr>
      <vt:lpstr>Uniform hypergraphs</vt:lpstr>
      <vt:lpstr>Simplicial complexes</vt:lpstr>
      <vt:lpstr>Undirected hypergraphs</vt:lpstr>
      <vt:lpstr>Directed hypergraphs</vt:lpstr>
      <vt:lpstr>Bipartite network</vt:lpstr>
      <vt:lpstr>PowerPoint Presentation</vt:lpstr>
      <vt:lpstr>Intrinsically higher-order systems</vt:lpstr>
      <vt:lpstr>PowerPoint Presentation</vt:lpstr>
      <vt:lpstr>Nonlinear higher-order dynamics cannot be projected to pairwise network processes</vt:lpstr>
      <vt:lpstr>Nonlinear higher-order dynamics cannot be projected to pairwise network processes</vt:lpstr>
      <vt:lpstr>Examples of nonlinear higher-order dynamics</vt:lpstr>
      <vt:lpstr>PowerPoint Presentation</vt:lpstr>
      <vt:lpstr>Representations of hypergraphs</vt:lpstr>
      <vt:lpstr>Bipartite network</vt:lpstr>
      <vt:lpstr>Bipartite cont.</vt:lpstr>
      <vt:lpstr>Other</vt:lpstr>
      <vt:lpstr>Other cont.</vt:lpstr>
      <vt:lpstr>Lossy representations</vt:lpstr>
      <vt:lpstr>Lossy representations cont.</vt:lpstr>
      <vt:lpstr>Conversion between representations</vt:lpstr>
      <vt:lpstr>Considerations: application</vt:lpstr>
      <vt:lpstr>Higher-order networks pose computational difficulties</vt:lpstr>
      <vt:lpstr>Good news!</vt:lpstr>
      <vt:lpstr>Challenges for the future</vt:lpstr>
      <vt:lpstr>In higher-order networks…</vt:lpstr>
      <vt:lpstr>Consequently…</vt:lpstr>
      <vt:lpstr>Because edges have size…</vt:lpstr>
      <vt:lpstr>A toy example</vt:lpstr>
      <vt:lpstr>A case study</vt:lpstr>
      <vt:lpstr>PowerPoint Presentation</vt:lpstr>
      <vt:lpstr>Because edges overlap…</vt:lpstr>
      <vt:lpstr>Higher-order networks vary in the strength of their connection</vt:lpstr>
      <vt:lpstr>Because edges can include one another…</vt:lpstr>
      <vt:lpstr>Measures of simpliciality</vt:lpstr>
      <vt:lpstr>Current generative models</vt:lpstr>
      <vt:lpstr>The datasets</vt:lpstr>
      <vt:lpstr>How simplicial are higher-order networks?</vt:lpstr>
      <vt:lpstr>How well do generative models capture simpliciality?</vt:lpstr>
      <vt:lpstr>How well do generative models capture simpliciality?</vt:lpstr>
      <vt:lpstr>More realistic higher-order network models and measures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Landry</dc:creator>
  <cp:lastModifiedBy>nwlandry</cp:lastModifiedBy>
  <cp:revision>400</cp:revision>
  <dcterms:created xsi:type="dcterms:W3CDTF">2023-12-14T14:50:40Z</dcterms:created>
  <dcterms:modified xsi:type="dcterms:W3CDTF">2025-05-10T12:34:36Z</dcterms:modified>
</cp:coreProperties>
</file>